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6.xml" ContentType="application/vnd.openxmlformats-officedocument.presentationml.tags+xml"/>
  <Override PartName="/ppt/notesSlides/notesSlide7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77.xml" ContentType="application/vnd.openxmlformats-officedocument.presentationml.notesSlide+xml"/>
  <Override PartName="/ppt/tags/tag56.xml" ContentType="application/vnd.openxmlformats-officedocument.presentationml.tags+xml"/>
  <Override PartName="/ppt/notesSlides/notesSlide78.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79.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82.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83.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84.xml" ContentType="application/vnd.openxmlformats-officedocument.presentationml.notesSlide+xml"/>
  <Override PartName="/ppt/tags/tag184.xml" ContentType="application/vnd.openxmlformats-officedocument.presentationml.tag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3"/>
  </p:notesMasterIdLst>
  <p:sldIdLst>
    <p:sldId id="256" r:id="rId2"/>
    <p:sldId id="279" r:id="rId3"/>
    <p:sldId id="329" r:id="rId4"/>
    <p:sldId id="477" r:id="rId5"/>
    <p:sldId id="405" r:id="rId6"/>
    <p:sldId id="422" r:id="rId7"/>
    <p:sldId id="423" r:id="rId8"/>
    <p:sldId id="424" r:id="rId9"/>
    <p:sldId id="427" r:id="rId10"/>
    <p:sldId id="428" r:id="rId11"/>
    <p:sldId id="438" r:id="rId12"/>
    <p:sldId id="439" r:id="rId13"/>
    <p:sldId id="441" r:id="rId14"/>
    <p:sldId id="442" r:id="rId15"/>
    <p:sldId id="444" r:id="rId16"/>
    <p:sldId id="443" r:id="rId17"/>
    <p:sldId id="406" r:id="rId18"/>
    <p:sldId id="268" r:id="rId19"/>
    <p:sldId id="461" r:id="rId20"/>
    <p:sldId id="460" r:id="rId21"/>
    <p:sldId id="309" r:id="rId22"/>
    <p:sldId id="381" r:id="rId23"/>
    <p:sldId id="437" r:id="rId24"/>
    <p:sldId id="426" r:id="rId25"/>
    <p:sldId id="407" r:id="rId26"/>
    <p:sldId id="290" r:id="rId27"/>
    <p:sldId id="350" r:id="rId28"/>
    <p:sldId id="351" r:id="rId29"/>
    <p:sldId id="353" r:id="rId30"/>
    <p:sldId id="354" r:id="rId31"/>
    <p:sldId id="355" r:id="rId32"/>
    <p:sldId id="356" r:id="rId33"/>
    <p:sldId id="357" r:id="rId34"/>
    <p:sldId id="274" r:id="rId35"/>
    <p:sldId id="359" r:id="rId36"/>
    <p:sldId id="418" r:id="rId37"/>
    <p:sldId id="360" r:id="rId38"/>
    <p:sldId id="361" r:id="rId39"/>
    <p:sldId id="362" r:id="rId40"/>
    <p:sldId id="363" r:id="rId41"/>
    <p:sldId id="364" r:id="rId42"/>
    <p:sldId id="315" r:id="rId43"/>
    <p:sldId id="417" r:id="rId44"/>
    <p:sldId id="408" r:id="rId45"/>
    <p:sldId id="282" r:id="rId46"/>
    <p:sldId id="397" r:id="rId47"/>
    <p:sldId id="349" r:id="rId48"/>
    <p:sldId id="283" r:id="rId49"/>
    <p:sldId id="409" r:id="rId50"/>
    <p:sldId id="260" r:id="rId51"/>
    <p:sldId id="383" r:id="rId52"/>
    <p:sldId id="275" r:id="rId53"/>
    <p:sldId id="398" r:id="rId54"/>
    <p:sldId id="385" r:id="rId55"/>
    <p:sldId id="390" r:id="rId56"/>
    <p:sldId id="395" r:id="rId57"/>
    <p:sldId id="392" r:id="rId58"/>
    <p:sldId id="388" r:id="rId59"/>
    <p:sldId id="393" r:id="rId60"/>
    <p:sldId id="369" r:id="rId61"/>
    <p:sldId id="368" r:id="rId62"/>
    <p:sldId id="415" r:id="rId63"/>
    <p:sldId id="372" r:id="rId64"/>
    <p:sldId id="416" r:id="rId65"/>
    <p:sldId id="375" r:id="rId66"/>
    <p:sldId id="376" r:id="rId67"/>
    <p:sldId id="373" r:id="rId68"/>
    <p:sldId id="430" r:id="rId69"/>
    <p:sldId id="431" r:id="rId70"/>
    <p:sldId id="432" r:id="rId71"/>
    <p:sldId id="433" r:id="rId72"/>
    <p:sldId id="434" r:id="rId73"/>
    <p:sldId id="436" r:id="rId74"/>
    <p:sldId id="410" r:id="rId75"/>
    <p:sldId id="466" r:id="rId76"/>
    <p:sldId id="467" r:id="rId77"/>
    <p:sldId id="468" r:id="rId78"/>
    <p:sldId id="469" r:id="rId79"/>
    <p:sldId id="470" r:id="rId80"/>
    <p:sldId id="471" r:id="rId81"/>
    <p:sldId id="472" r:id="rId82"/>
    <p:sldId id="473" r:id="rId83"/>
    <p:sldId id="474" r:id="rId84"/>
    <p:sldId id="475" r:id="rId85"/>
    <p:sldId id="476" r:id="rId86"/>
    <p:sldId id="411" r:id="rId87"/>
    <p:sldId id="478" r:id="rId88"/>
    <p:sldId id="463" r:id="rId89"/>
    <p:sldId id="464" r:id="rId90"/>
    <p:sldId id="465" r:id="rId91"/>
    <p:sldId id="412" r:id="rId92"/>
  </p:sldIdLst>
  <p:sldSz cx="9906000" cy="6858000" type="A4"/>
  <p:notesSz cx="6797675" cy="9926638"/>
  <p:custDataLst>
    <p:tags r:id="rId9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ker" initials="j" lastIdx="2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04" autoAdjust="0"/>
    <p:restoredTop sz="94660"/>
  </p:normalViewPr>
  <p:slideViewPr>
    <p:cSldViewPr snapToGrid="0">
      <p:cViewPr>
        <p:scale>
          <a:sx n="81" d="100"/>
          <a:sy n="81" d="100"/>
        </p:scale>
        <p:origin x="-906" y="-7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gs" Target="tags/tag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image" Target="../media/image1.emf"/><Relationship Id="rId4" Type="http://schemas.openxmlformats.org/officeDocument/2006/relationships/image" Target="../media/image40.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2946400" cy="498395"/>
          </a:xfrm>
          <a:prstGeom prst="rect">
            <a:avLst/>
          </a:prstGeom>
        </p:spPr>
        <p:txBody>
          <a:bodyPr vert="horz" lIns="91440" tIns="45720" rIns="91440" bIns="45720" rtlCol="0"/>
          <a:lstStyle>
            <a:lvl1pPr algn="l">
              <a:defRPr sz="1200">
                <a:latin typeface="Arial" panose="020B0604020202020204" pitchFamily="34" charset="0"/>
              </a:defRPr>
            </a:lvl1pPr>
          </a:lstStyle>
          <a:p>
            <a:endParaRPr lang="it-IT" dirty="0"/>
          </a:p>
        </p:txBody>
      </p:sp>
      <p:sp>
        <p:nvSpPr>
          <p:cNvPr id="3" name="Segnaposto data 2"/>
          <p:cNvSpPr>
            <a:spLocks noGrp="1"/>
          </p:cNvSpPr>
          <p:nvPr>
            <p:ph type="dt" idx="1"/>
          </p:nvPr>
        </p:nvSpPr>
        <p:spPr>
          <a:xfrm>
            <a:off x="3849688" y="1"/>
            <a:ext cx="2946400" cy="498395"/>
          </a:xfrm>
          <a:prstGeom prst="rect">
            <a:avLst/>
          </a:prstGeom>
        </p:spPr>
        <p:txBody>
          <a:bodyPr vert="horz" lIns="91440" tIns="45720" rIns="91440" bIns="45720" rtlCol="0"/>
          <a:lstStyle>
            <a:lvl1pPr algn="r">
              <a:defRPr sz="1200">
                <a:latin typeface="Arial" panose="020B0604020202020204" pitchFamily="34" charset="0"/>
              </a:defRPr>
            </a:lvl1pPr>
          </a:lstStyle>
          <a:p>
            <a:fld id="{DE9B63ED-50AB-4D54-A006-21CE1AF4056D}" type="datetimeFigureOut">
              <a:rPr lang="it-IT" smtClean="0"/>
              <a:pPr/>
              <a:t>10/05/2017</a:t>
            </a:fld>
            <a:endParaRPr lang="it-IT" dirty="0"/>
          </a:p>
        </p:txBody>
      </p:sp>
      <p:sp>
        <p:nvSpPr>
          <p:cNvPr id="4" name="Segnaposto immagine diapositiva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9450" y="4777612"/>
            <a:ext cx="5438775" cy="3907800"/>
          </a:xfrm>
          <a:prstGeom prst="rect">
            <a:avLst/>
          </a:prstGeom>
        </p:spPr>
        <p:txBody>
          <a:bodyPr vert="horz" lIns="91440" tIns="45720" rIns="91440" bIns="45720" rtlCol="0"/>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piè di pagina 5"/>
          <p:cNvSpPr>
            <a:spLocks noGrp="1"/>
          </p:cNvSpPr>
          <p:nvPr>
            <p:ph type="ftr" sz="quarter" idx="4"/>
          </p:nvPr>
        </p:nvSpPr>
        <p:spPr>
          <a:xfrm>
            <a:off x="0" y="9428243"/>
            <a:ext cx="2946400" cy="498395"/>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it-IT" dirty="0"/>
          </a:p>
        </p:txBody>
      </p:sp>
      <p:sp>
        <p:nvSpPr>
          <p:cNvPr id="7" name="Segnaposto numero diapositiva 6"/>
          <p:cNvSpPr>
            <a:spLocks noGrp="1"/>
          </p:cNvSpPr>
          <p:nvPr>
            <p:ph type="sldNum" sz="quarter" idx="5"/>
          </p:nvPr>
        </p:nvSpPr>
        <p:spPr>
          <a:xfrm>
            <a:off x="3849688" y="9428243"/>
            <a:ext cx="2946400" cy="498395"/>
          </a:xfrm>
          <a:prstGeom prst="rect">
            <a:avLst/>
          </a:prstGeom>
        </p:spPr>
        <p:txBody>
          <a:bodyPr vert="horz" lIns="91440" tIns="45720" rIns="91440" bIns="45720" rtlCol="0" anchor="b"/>
          <a:lstStyle>
            <a:lvl1pPr algn="r">
              <a:defRPr sz="1200">
                <a:latin typeface="Arial" panose="020B0604020202020204" pitchFamily="34" charset="0"/>
              </a:defRPr>
            </a:lvl1pPr>
          </a:lstStyle>
          <a:p>
            <a:fld id="{0C9DB2A2-BA4B-456A-802F-05EDF9004C79}" type="slidenum">
              <a:rPr lang="it-IT" smtClean="0"/>
              <a:pPr/>
              <a:t>‹N›</a:t>
            </a:fld>
            <a:endParaRPr lang="it-IT" dirty="0"/>
          </a:p>
        </p:txBody>
      </p:sp>
    </p:spTree>
    <p:extLst>
      <p:ext uri="{BB962C8B-B14F-4D97-AF65-F5344CB8AC3E}">
        <p14:creationId xmlns:p14="http://schemas.microsoft.com/office/powerpoint/2010/main" val="2585245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6151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51702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324734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808561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399434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4238671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313811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966315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73645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629023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602400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310829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035092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071085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4181532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1098518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478784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071240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681848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906153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950729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9901797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4105156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265034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896275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4994906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9101290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824381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73815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8263913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1857634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9859612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384397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3410849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730348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9003169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3110055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5338438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7911501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6851063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3424360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8807882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8792348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5765475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4210046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8145731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4693625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262572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42170750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1081996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8862032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4518166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8014841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5985354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562572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4991446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8603516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3374623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6396299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3184521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8782186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6429384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2427688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3950652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2385778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9785127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6536248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044762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6894061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40827239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8323325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4838762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8166408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8658935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28676"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39162357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30724"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42253817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32772"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41084786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34820"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39338555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36868"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41234045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40964"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32040621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43012"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33977608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45060"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36189399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47108"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5392008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51204"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39424716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it-IT"/>
          </a:p>
        </p:txBody>
      </p:sp>
      <p:sp>
        <p:nvSpPr>
          <p:cNvPr id="53252" name="Slide Number Placeholder 3"/>
          <p:cNvSpPr>
            <a:spLocks noGrp="1"/>
          </p:cNvSpPr>
          <p:nvPr>
            <p:ph type="sldNum" sz="quarter" idx="5"/>
          </p:nvPr>
        </p:nvSpPr>
        <p:spPr bwMode="auto">
          <a:xfrm>
            <a:off x="3849688" y="9429831"/>
            <a:ext cx="2946400" cy="49680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endParaRPr lang="en-GB" altLang="it-IT"/>
          </a:p>
        </p:txBody>
      </p:sp>
    </p:spTree>
    <p:extLst>
      <p:ext uri="{BB962C8B-B14F-4D97-AF65-F5344CB8AC3E}">
        <p14:creationId xmlns:p14="http://schemas.microsoft.com/office/powerpoint/2010/main" val="11490172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8681505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33451555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86241786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2497808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endParaRPr lang="it-IT"/>
          </a:p>
        </p:txBody>
      </p:sp>
    </p:spTree>
    <p:extLst>
      <p:ext uri="{BB962C8B-B14F-4D97-AF65-F5344CB8AC3E}">
        <p14:creationId xmlns:p14="http://schemas.microsoft.com/office/powerpoint/2010/main" val="1782681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5.xml"/><Relationship Id="rId7" Type="http://schemas.openxmlformats.org/officeDocument/2006/relationships/oleObject" Target="../embeddings/oleObject4.bin"/><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it-IT"/>
              <a:t>Fare clic per modificare lo stile del titolo</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69478AE-E41C-4998-8501-3E5F968BCBEE}" type="slidenum">
              <a:rPr lang="it-IT" smtClean="0"/>
              <a:t>‹N›</a:t>
            </a:fld>
            <a:endParaRPr lang="it-IT"/>
          </a:p>
        </p:txBody>
      </p:sp>
    </p:spTree>
    <p:extLst>
      <p:ext uri="{BB962C8B-B14F-4D97-AF65-F5344CB8AC3E}">
        <p14:creationId xmlns:p14="http://schemas.microsoft.com/office/powerpoint/2010/main" val="3580899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5024594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411" name="think-cell Slide" r:id="rId4" imgW="493" imgH="493" progId="TCLayout.ActiveDocument.1">
                  <p:embed/>
                </p:oleObj>
              </mc:Choice>
              <mc:Fallback>
                <p:oleObj name="think-cell Slide" r:id="rId4" imgW="493" imgH="493"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257035" y="106607"/>
            <a:ext cx="9391932" cy="423145"/>
          </a:xfrm>
        </p:spPr>
        <p:txBody>
          <a:bodyPr tIns="0" bIns="0" anchor="b">
            <a:normAutofit/>
          </a:bodyPr>
          <a:lstStyle>
            <a:lvl1pPr>
              <a:defRPr sz="2400" b="1" i="0">
                <a:latin typeface="Arial" panose="020B0604020202020204" pitchFamily="34" charset="0"/>
                <a:ea typeface="Arial Unicode MS" panose="020B0604020202020204" pitchFamily="34" charset="-128"/>
                <a:cs typeface="Arial" panose="020B0604020202020204" pitchFamily="34" charset="0"/>
              </a:defRPr>
            </a:lvl1pPr>
          </a:lstStyle>
          <a:p>
            <a:r>
              <a:rPr lang="it-IT" dirty="0"/>
              <a:t>Fare clic per modificare lo stile del titolo</a:t>
            </a:r>
            <a:endParaRPr lang="en-US" dirty="0"/>
          </a:p>
        </p:txBody>
      </p:sp>
      <p:sp>
        <p:nvSpPr>
          <p:cNvPr id="3" name="Content Placeholder 2"/>
          <p:cNvSpPr>
            <a:spLocks noGrp="1"/>
          </p:cNvSpPr>
          <p:nvPr>
            <p:ph idx="1"/>
          </p:nvPr>
        </p:nvSpPr>
        <p:spPr>
          <a:xfrm>
            <a:off x="257035" y="1282890"/>
            <a:ext cx="9391932" cy="5073462"/>
          </a:xfrm>
        </p:spPr>
        <p:txBody>
          <a:bodyPr>
            <a:normAutofit/>
          </a:bodyPr>
          <a:lstStyle>
            <a:lvl1pPr>
              <a:lnSpc>
                <a:spcPts val="1800"/>
              </a:lnSpc>
              <a:spcBef>
                <a:spcPts val="600"/>
              </a:spcBef>
              <a:defRPr sz="1400" b="0" i="0">
                <a:latin typeface="Arial" panose="020B0604020202020204" pitchFamily="34" charset="0"/>
                <a:ea typeface="Arial Unicode MS" panose="020B0604020202020204" pitchFamily="34" charset="-128"/>
                <a:cs typeface="Arial" panose="020B0604020202020204" pitchFamily="34" charset="0"/>
              </a:defRPr>
            </a:lvl1pPr>
            <a:lvl2pPr>
              <a:lnSpc>
                <a:spcPts val="1800"/>
              </a:lnSpc>
              <a:spcBef>
                <a:spcPts val="600"/>
              </a:spcBef>
              <a:defRPr sz="1400" b="0" i="0">
                <a:latin typeface="Arial" panose="020B0604020202020204" pitchFamily="34" charset="0"/>
                <a:ea typeface="Arial Unicode MS" panose="020B0604020202020204" pitchFamily="34" charset="-128"/>
                <a:cs typeface="Arial" panose="020B0604020202020204" pitchFamily="34" charset="0"/>
              </a:defRPr>
            </a:lvl2pPr>
            <a:lvl3pPr>
              <a:lnSpc>
                <a:spcPts val="1800"/>
              </a:lnSpc>
              <a:spcBef>
                <a:spcPts val="600"/>
              </a:spcBef>
              <a:defRPr sz="1400" b="0" i="0">
                <a:latin typeface="Arial" panose="020B0604020202020204" pitchFamily="34" charset="0"/>
                <a:ea typeface="Arial Unicode MS" panose="020B0604020202020204" pitchFamily="34" charset="-128"/>
                <a:cs typeface="Arial" panose="020B0604020202020204" pitchFamily="34" charset="0"/>
              </a:defRPr>
            </a:lvl3pPr>
            <a:lvl4pPr>
              <a:lnSpc>
                <a:spcPts val="1800"/>
              </a:lnSpc>
              <a:spcBef>
                <a:spcPts val="600"/>
              </a:spcBef>
              <a:defRPr sz="1400" b="0" i="0">
                <a:latin typeface="Arial" panose="020B0604020202020204" pitchFamily="34" charset="0"/>
                <a:ea typeface="Arial Unicode MS" panose="020B0604020202020204" pitchFamily="34" charset="-128"/>
                <a:cs typeface="Arial" panose="020B0604020202020204" pitchFamily="34" charset="0"/>
              </a:defRPr>
            </a:lvl4pPr>
            <a:lvl5pPr>
              <a:lnSpc>
                <a:spcPts val="1800"/>
              </a:lnSpc>
              <a:spcBef>
                <a:spcPts val="600"/>
              </a:spcBef>
              <a:defRPr sz="1400" b="0" i="0">
                <a:latin typeface="Arial" panose="020B0604020202020204" pitchFamily="34" charset="0"/>
                <a:ea typeface="Arial Unicode MS" panose="020B0604020202020204" pitchFamily="34" charset="-128"/>
                <a:cs typeface="Arial" panose="020B0604020202020204" pitchFamily="34" charset="0"/>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Footer Placeholder 4"/>
          <p:cNvSpPr>
            <a:spLocks noGrp="1"/>
          </p:cNvSpPr>
          <p:nvPr>
            <p:ph type="ftr" sz="quarter" idx="11"/>
          </p:nvPr>
        </p:nvSpPr>
        <p:spPr>
          <a:xfrm>
            <a:off x="3281363" y="6506480"/>
            <a:ext cx="3343275" cy="365125"/>
          </a:xfrm>
        </p:spPr>
        <p:txBody>
          <a:bodyPr/>
          <a:lstStyle>
            <a:lvl1pPr>
              <a:defRPr sz="1000" b="0" i="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r>
              <a:rPr lang="it-IT"/>
              <a:t>BOZZA PER DISCUSSIONE</a:t>
            </a:r>
            <a:endParaRPr lang="it-IT" dirty="0"/>
          </a:p>
        </p:txBody>
      </p:sp>
      <p:sp>
        <p:nvSpPr>
          <p:cNvPr id="6" name="Slide Number Placeholder 5"/>
          <p:cNvSpPr>
            <a:spLocks noGrp="1"/>
          </p:cNvSpPr>
          <p:nvPr>
            <p:ph type="sldNum" sz="quarter" idx="12"/>
          </p:nvPr>
        </p:nvSpPr>
        <p:spPr>
          <a:xfrm>
            <a:off x="9439933" y="6528644"/>
            <a:ext cx="475397" cy="331629"/>
          </a:xfrm>
        </p:spPr>
        <p:txBody>
          <a:bodyPr/>
          <a:lstStyle>
            <a:lvl1pPr algn="ctr">
              <a:defRPr sz="1000" b="0" i="0">
                <a:solidFill>
                  <a:srgbClr val="002060"/>
                </a:solidFill>
                <a:latin typeface="Arial" panose="020B0604020202020204" pitchFamily="34" charset="0"/>
                <a:ea typeface="Arial Unicode MS" panose="020B0604020202020204" pitchFamily="34" charset="-128"/>
                <a:cs typeface="Arial" panose="020B0604020202020204" pitchFamily="34" charset="0"/>
              </a:defRPr>
            </a:lvl1pPr>
          </a:lstStyle>
          <a:p>
            <a:fld id="{469478AE-E41C-4998-8501-3E5F968BCBEE}" type="slidenum">
              <a:rPr lang="it-IT" smtClean="0"/>
              <a:pPr/>
              <a:t>‹N›</a:t>
            </a:fld>
            <a:endParaRPr lang="it-IT"/>
          </a:p>
        </p:txBody>
      </p:sp>
      <p:cxnSp>
        <p:nvCxnSpPr>
          <p:cNvPr id="8" name="Connettore diritto 7"/>
          <p:cNvCxnSpPr/>
          <p:nvPr userDrawn="1"/>
        </p:nvCxnSpPr>
        <p:spPr>
          <a:xfrm>
            <a:off x="0" y="557048"/>
            <a:ext cx="990600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Subtitle 2"/>
          <p:cNvSpPr>
            <a:spLocks noGrp="1"/>
          </p:cNvSpPr>
          <p:nvPr>
            <p:ph type="subTitle" idx="13"/>
          </p:nvPr>
        </p:nvSpPr>
        <p:spPr>
          <a:xfrm>
            <a:off x="257035" y="584345"/>
            <a:ext cx="7429500" cy="330055"/>
          </a:xfrm>
        </p:spPr>
        <p:txBody>
          <a:bodyPr anchor="ctr">
            <a:normAutofit/>
          </a:bodyPr>
          <a:lstStyle>
            <a:lvl1pPr marL="0" indent="0" algn="l">
              <a:buNone/>
              <a:defRPr sz="1800" i="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Tree>
    <p:extLst>
      <p:ext uri="{BB962C8B-B14F-4D97-AF65-F5344CB8AC3E}">
        <p14:creationId xmlns:p14="http://schemas.microsoft.com/office/powerpoint/2010/main" val="3973591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4 column icon">
    <p:spTree>
      <p:nvGrpSpPr>
        <p:cNvPr id="1" name=""/>
        <p:cNvGrpSpPr/>
        <p:nvPr/>
      </p:nvGrpSpPr>
      <p:grpSpPr>
        <a:xfrm>
          <a:off x="0" y="0"/>
          <a:ext cx="0" cy="0"/>
          <a:chOff x="0" y="0"/>
          <a:chExt cx="0" cy="0"/>
        </a:xfrm>
      </p:grpSpPr>
      <p:graphicFrame>
        <p:nvGraphicFramePr>
          <p:cNvPr id="9" name="Object 3" hidden="1"/>
          <p:cNvGraphicFramePr>
            <a:graphicFrameLocks noChangeAspect="1"/>
          </p:cNvGraphicFramePr>
          <p:nvPr>
            <p:custDataLst>
              <p:tags r:id="rId2"/>
            </p:custDataLst>
          </p:nvPr>
        </p:nvGraphicFramePr>
        <p:xfrm>
          <a:off x="1721" y="1589"/>
          <a:ext cx="1719" cy="1587"/>
        </p:xfrm>
        <a:graphic>
          <a:graphicData uri="http://schemas.openxmlformats.org/presentationml/2006/ole">
            <mc:AlternateContent xmlns:mc="http://schemas.openxmlformats.org/markup-compatibility/2006">
              <mc:Choice xmlns:v="urn:schemas-microsoft-com:vml" Requires="v">
                <p:oleObj spid="_x0000_s2454" name="think-cell Slide" r:id="rId5" imgW="360" imgH="360" progId="TCLayout.ActiveDocument.1">
                  <p:embed/>
                </p:oleObj>
              </mc:Choice>
              <mc:Fallback>
                <p:oleObj name="think-cell Slide" r:id="rId5" imgW="360" imgH="360" progId="TCLayout.ActiveDocument.1">
                  <p:embed/>
                  <p:pic>
                    <p:nvPicPr>
                      <p:cNvPr id="9" name="Object 3"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21" y="1589"/>
                        <a:ext cx="1719"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Box 6"/>
          <p:cNvSpPr txBox="1"/>
          <p:nvPr userDrawn="1"/>
        </p:nvSpPr>
        <p:spPr>
          <a:xfrm>
            <a:off x="9249040" y="6477001"/>
            <a:ext cx="249370"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DEF46AF2-E6A0-4077-B9A8-EA17F6658C4B}" type="slidenum">
              <a:rPr lang="en-US" sz="650">
                <a:latin typeface="Arial" panose="020B0604020202020204" pitchFamily="34" charset="0"/>
              </a:rPr>
              <a:pPr algn="r" eaLnBrk="1" fontAlgn="auto" hangingPunct="1">
                <a:spcBef>
                  <a:spcPts val="600"/>
                </a:spcBef>
                <a:spcAft>
                  <a:spcPts val="0"/>
                </a:spcAft>
                <a:buSzPct val="100000"/>
                <a:buFont typeface="Arial"/>
                <a:buNone/>
                <a:defRPr/>
              </a:pPr>
              <a:t>‹N›</a:t>
            </a:fld>
            <a:endParaRPr lang="en-US" sz="650" dirty="0">
              <a:latin typeface="Arial" panose="020B0604020202020204" pitchFamily="34" charset="0"/>
            </a:endParaRPr>
          </a:p>
        </p:txBody>
      </p:sp>
      <p:graphicFrame>
        <p:nvGraphicFramePr>
          <p:cNvPr id="11" name="Object 5" hidden="1"/>
          <p:cNvGraphicFramePr>
            <a:graphicFrameLocks noChangeAspect="1"/>
          </p:cNvGraphicFramePr>
          <p:nvPr userDrawn="1">
            <p:custDataLst>
              <p:tags r:id="rId3"/>
            </p:custDataLst>
          </p:nvPr>
        </p:nvGraphicFramePr>
        <p:xfrm>
          <a:off x="1721" y="1589"/>
          <a:ext cx="1719" cy="1587"/>
        </p:xfrm>
        <a:graphic>
          <a:graphicData uri="http://schemas.openxmlformats.org/presentationml/2006/ole">
            <mc:AlternateContent xmlns:mc="http://schemas.openxmlformats.org/markup-compatibility/2006">
              <mc:Choice xmlns:v="urn:schemas-microsoft-com:vml" Requires="v">
                <p:oleObj spid="_x0000_s2455" name="think-cell Slide" r:id="rId7" imgW="493" imgH="493" progId="TCLayout.ActiveDocument.1">
                  <p:embed/>
                </p:oleObj>
              </mc:Choice>
              <mc:Fallback>
                <p:oleObj name="think-cell Slide" r:id="rId7" imgW="493" imgH="493" progId="TCLayout.ActiveDocument.1">
                  <p:embed/>
                  <p:pic>
                    <p:nvPicPr>
                      <p:cNvPr id="11" name="Object 5"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1" y="1589"/>
                        <a:ext cx="1719"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a:xfrm>
            <a:off x="407592" y="317501"/>
            <a:ext cx="9090819" cy="705184"/>
          </a:xfrm>
        </p:spPr>
        <p:txBody>
          <a:bodyPr/>
          <a:lstStyle/>
          <a:p>
            <a:r>
              <a:rPr lang="en-US" noProof="0"/>
              <a:t>Click to edit Master title style</a:t>
            </a:r>
            <a:endParaRPr lang="en-US" noProof="0" dirty="0"/>
          </a:p>
        </p:txBody>
      </p:sp>
      <p:sp>
        <p:nvSpPr>
          <p:cNvPr id="4" name="Text Placeholder 8"/>
          <p:cNvSpPr>
            <a:spLocks noGrp="1"/>
          </p:cNvSpPr>
          <p:nvPr>
            <p:ph type="body" sz="quarter" idx="17"/>
          </p:nvPr>
        </p:nvSpPr>
        <p:spPr>
          <a:xfrm>
            <a:off x="409500" y="2556000"/>
            <a:ext cx="2106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8"/>
          </p:nvPr>
        </p:nvSpPr>
        <p:spPr>
          <a:xfrm>
            <a:off x="7391179" y="2556000"/>
            <a:ext cx="2106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9"/>
          </p:nvPr>
        </p:nvSpPr>
        <p:spPr>
          <a:xfrm>
            <a:off x="2736726" y="2556000"/>
            <a:ext cx="2106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8"/>
          <p:cNvSpPr>
            <a:spLocks noGrp="1"/>
          </p:cNvSpPr>
          <p:nvPr>
            <p:ph type="body" sz="quarter" idx="20"/>
          </p:nvPr>
        </p:nvSpPr>
        <p:spPr>
          <a:xfrm>
            <a:off x="5063953" y="2556000"/>
            <a:ext cx="2106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13"/>
          </p:nvPr>
        </p:nvSpPr>
        <p:spPr>
          <a:xfrm>
            <a:off x="407591" y="651600"/>
            <a:ext cx="9090819" cy="757255"/>
          </a:xfrm>
          <a:prstGeom prst="rect">
            <a:avLst/>
          </a:prstGeom>
        </p:spPr>
        <p:txBody>
          <a:bodyPr>
            <a:noAutofit/>
          </a:bodyPr>
          <a:lstStyle>
            <a:lvl1pPr marL="0" indent="0">
              <a:buNone/>
              <a:defRPr sz="2000" b="0">
                <a:solidFill>
                  <a:srgbClr val="575757"/>
                </a:solidFill>
              </a:defRPr>
            </a:lvl1pPr>
          </a:lstStyle>
          <a:p>
            <a:pPr lvl="0"/>
            <a:r>
              <a:rPr lang="en-US" noProof="0"/>
              <a:t>Click to edit Master text styles</a:t>
            </a:r>
          </a:p>
        </p:txBody>
      </p:sp>
    </p:spTree>
    <p:extLst>
      <p:ext uri="{BB962C8B-B14F-4D97-AF65-F5344CB8AC3E}">
        <p14:creationId xmlns:p14="http://schemas.microsoft.com/office/powerpoint/2010/main" val="17814729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vmlDrawing" Target="../drawings/vmlDrawing1.v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6"/>
            </p:custDataLst>
            <p:extLst>
              <p:ext uri="{D42A27DB-BD31-4B8C-83A1-F6EECF244321}">
                <p14:modId xmlns:p14="http://schemas.microsoft.com/office/powerpoint/2010/main" val="44646647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87" name="think-cell Slide" r:id="rId7" imgW="493" imgH="493" progId="TCLayout.ActiveDocument.1">
                  <p:embed/>
                </p:oleObj>
              </mc:Choice>
              <mc:Fallback>
                <p:oleObj name="think-cell Slide" r:id="rId7" imgW="493" imgH="493" progId="TCLayout.ActiveDocument.1">
                  <p:embed/>
                  <p:pic>
                    <p:nvPicPr>
                      <p:cNvPr id="0" name=""/>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latin typeface="Arial Unicode MS" panose="020B0604020202020204" pitchFamily="34" charset="-128"/>
              </a:defRPr>
            </a:lvl1pPr>
          </a:lstStyle>
          <a:p>
            <a:endParaRPr lang="it-IT"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latin typeface="Arial Unicode MS" panose="020B0604020202020204" pitchFamily="34" charset="-128"/>
              </a:defRPr>
            </a:lvl1pPr>
          </a:lstStyle>
          <a:p>
            <a:endParaRPr lang="it-IT"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latin typeface="Arial Unicode MS" panose="020B0604020202020204" pitchFamily="34" charset="-128"/>
              </a:defRPr>
            </a:lvl1pPr>
          </a:lstStyle>
          <a:p>
            <a:fld id="{469478AE-E41C-4998-8501-3E5F968BCBEE}" type="slidenum">
              <a:rPr lang="it-IT" smtClean="0"/>
              <a:pPr/>
              <a:t>‹N›</a:t>
            </a:fld>
            <a:endParaRPr lang="it-IT" dirty="0"/>
          </a:p>
        </p:txBody>
      </p:sp>
    </p:spTree>
    <p:extLst>
      <p:ext uri="{BB962C8B-B14F-4D97-AF65-F5344CB8AC3E}">
        <p14:creationId xmlns:p14="http://schemas.microsoft.com/office/powerpoint/2010/main" val="2626394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dt="0"/>
  <p:txStyles>
    <p:titleStyle>
      <a:lvl1pPr algn="l" defTabSz="914400" rtl="0" eaLnBrk="1" latinLnBrk="0" hangingPunct="1">
        <a:lnSpc>
          <a:spcPct val="90000"/>
        </a:lnSpc>
        <a:spcBef>
          <a:spcPct val="0"/>
        </a:spcBef>
        <a:buNone/>
        <a:defRPr sz="4400" kern="1200">
          <a:solidFill>
            <a:schemeClr val="tx1"/>
          </a:solidFill>
          <a:latin typeface="Arial Unicode MS" panose="020B0604020202020204" pitchFamily="34" charset="-128"/>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Unicode MS" panose="020B0604020202020204" pitchFamily="34" charset="-12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Unicode MS" panose="020B0604020202020204" pitchFamily="34" charset="-12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Unicode MS" panose="020B0604020202020204" pitchFamily="34" charset="-12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Unicode MS" panose="020B0604020202020204" pitchFamily="34" charset="-12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Unicode MS" panose="020B0604020202020204" pitchFamily="34" charset="-12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4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9.emf"/></Relationships>
</file>

<file path=ppt/slides/_rels/slide76.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tags" Target="../tags/tag31.xml"/><Relationship Id="rId3" Type="http://schemas.openxmlformats.org/officeDocument/2006/relationships/tags" Target="../tags/tag8.xml"/><Relationship Id="rId21" Type="http://schemas.openxmlformats.org/officeDocument/2006/relationships/tags" Target="../tags/tag26.xml"/><Relationship Id="rId34" Type="http://schemas.openxmlformats.org/officeDocument/2006/relationships/image" Target="../media/image30.emf"/><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33" Type="http://schemas.openxmlformats.org/officeDocument/2006/relationships/oleObject" Target="../embeddings/oleObject6.bin"/><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29" Type="http://schemas.openxmlformats.org/officeDocument/2006/relationships/notesSlide" Target="../notesSlides/notesSlide76.xml"/><Relationship Id="rId1" Type="http://schemas.openxmlformats.org/officeDocument/2006/relationships/vmlDrawing" Target="../drawings/vmlDrawing4.v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32" Type="http://schemas.openxmlformats.org/officeDocument/2006/relationships/image" Target="../media/image31.emf"/><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slideLayout" Target="../slideLayouts/slideLayout2.xml"/><Relationship Id="rId10" Type="http://schemas.openxmlformats.org/officeDocument/2006/relationships/tags" Target="../tags/tag15.xml"/><Relationship Id="rId19" Type="http://schemas.openxmlformats.org/officeDocument/2006/relationships/tags" Target="../tags/tag24.xml"/><Relationship Id="rId31" Type="http://schemas.openxmlformats.org/officeDocument/2006/relationships/image" Target="../media/image1.emf"/><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tags" Target="../tags/tag32.xml"/><Relationship Id="rId30" Type="http://schemas.openxmlformats.org/officeDocument/2006/relationships/oleObject" Target="../embeddings/oleObject5.bin"/></Relationships>
</file>

<file path=ppt/slides/_rels/slide77.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tags" Target="../tags/tag44.xml"/><Relationship Id="rId18" Type="http://schemas.openxmlformats.org/officeDocument/2006/relationships/tags" Target="../tags/tag49.xml"/><Relationship Id="rId26" Type="http://schemas.openxmlformats.org/officeDocument/2006/relationships/notesSlide" Target="../notesSlides/notesSlide77.xml"/><Relationship Id="rId3" Type="http://schemas.openxmlformats.org/officeDocument/2006/relationships/tags" Target="../tags/tag34.xml"/><Relationship Id="rId21" Type="http://schemas.openxmlformats.org/officeDocument/2006/relationships/tags" Target="../tags/tag52.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slideLayout" Target="../slideLayouts/slideLayout2.xml"/><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tags" Target="../tags/tag51.xml"/><Relationship Id="rId29" Type="http://schemas.openxmlformats.org/officeDocument/2006/relationships/oleObject" Target="../embeddings/oleObject8.bin"/><Relationship Id="rId1" Type="http://schemas.openxmlformats.org/officeDocument/2006/relationships/vmlDrawing" Target="../drawings/vmlDrawing5.v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tags" Target="../tags/tag55.xml"/><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tags" Target="../tags/tag54.xml"/><Relationship Id="rId28" Type="http://schemas.openxmlformats.org/officeDocument/2006/relationships/image" Target="../media/image1.emf"/><Relationship Id="rId10" Type="http://schemas.openxmlformats.org/officeDocument/2006/relationships/tags" Target="../tags/tag41.xml"/><Relationship Id="rId19" Type="http://schemas.openxmlformats.org/officeDocument/2006/relationships/tags" Target="../tags/tag50.xml"/><Relationship Id="rId31" Type="http://schemas.openxmlformats.org/officeDocument/2006/relationships/image" Target="../media/image33.emf"/><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tags" Target="../tags/tag53.xml"/><Relationship Id="rId27" Type="http://schemas.openxmlformats.org/officeDocument/2006/relationships/oleObject" Target="../embeddings/oleObject7.bin"/><Relationship Id="rId30" Type="http://schemas.openxmlformats.org/officeDocument/2006/relationships/image" Target="../media/image32.emf"/></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56.xml"/><Relationship Id="rId5" Type="http://schemas.openxmlformats.org/officeDocument/2006/relationships/image" Target="../media/image35.emf"/><Relationship Id="rId4" Type="http://schemas.openxmlformats.org/officeDocument/2006/relationships/image" Target="../media/image34.emf"/></Relationships>
</file>

<file path=ppt/slides/_rels/slide79.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tags" Target="../tags/tag68.xml"/><Relationship Id="rId18" Type="http://schemas.openxmlformats.org/officeDocument/2006/relationships/tags" Target="../tags/tag73.xml"/><Relationship Id="rId26" Type="http://schemas.openxmlformats.org/officeDocument/2006/relationships/slideLayout" Target="../slideLayouts/slideLayout2.xml"/><Relationship Id="rId3" Type="http://schemas.openxmlformats.org/officeDocument/2006/relationships/tags" Target="../tags/tag58.xml"/><Relationship Id="rId21" Type="http://schemas.openxmlformats.org/officeDocument/2006/relationships/tags" Target="../tags/tag76.xml"/><Relationship Id="rId7" Type="http://schemas.openxmlformats.org/officeDocument/2006/relationships/tags" Target="../tags/tag62.xml"/><Relationship Id="rId12" Type="http://schemas.openxmlformats.org/officeDocument/2006/relationships/tags" Target="../tags/tag67.xml"/><Relationship Id="rId17" Type="http://schemas.openxmlformats.org/officeDocument/2006/relationships/tags" Target="../tags/tag72.xml"/><Relationship Id="rId25" Type="http://schemas.openxmlformats.org/officeDocument/2006/relationships/tags" Target="../tags/tag80.xml"/><Relationship Id="rId2" Type="http://schemas.openxmlformats.org/officeDocument/2006/relationships/tags" Target="../tags/tag57.xml"/><Relationship Id="rId16" Type="http://schemas.openxmlformats.org/officeDocument/2006/relationships/tags" Target="../tags/tag71.xml"/><Relationship Id="rId20" Type="http://schemas.openxmlformats.org/officeDocument/2006/relationships/tags" Target="../tags/tag75.xml"/><Relationship Id="rId29" Type="http://schemas.openxmlformats.org/officeDocument/2006/relationships/image" Target="../media/image1.emf"/><Relationship Id="rId1" Type="http://schemas.openxmlformats.org/officeDocument/2006/relationships/vmlDrawing" Target="../drawings/vmlDrawing6.vml"/><Relationship Id="rId6" Type="http://schemas.openxmlformats.org/officeDocument/2006/relationships/tags" Target="../tags/tag61.xml"/><Relationship Id="rId11" Type="http://schemas.openxmlformats.org/officeDocument/2006/relationships/tags" Target="../tags/tag66.xml"/><Relationship Id="rId24" Type="http://schemas.openxmlformats.org/officeDocument/2006/relationships/tags" Target="../tags/tag79.xml"/><Relationship Id="rId32" Type="http://schemas.openxmlformats.org/officeDocument/2006/relationships/image" Target="../media/image36.emf"/><Relationship Id="rId5" Type="http://schemas.openxmlformats.org/officeDocument/2006/relationships/tags" Target="../tags/tag60.xml"/><Relationship Id="rId15" Type="http://schemas.openxmlformats.org/officeDocument/2006/relationships/tags" Target="../tags/tag70.xml"/><Relationship Id="rId23" Type="http://schemas.openxmlformats.org/officeDocument/2006/relationships/tags" Target="../tags/tag78.xml"/><Relationship Id="rId28" Type="http://schemas.openxmlformats.org/officeDocument/2006/relationships/oleObject" Target="../embeddings/oleObject9.bin"/><Relationship Id="rId10" Type="http://schemas.openxmlformats.org/officeDocument/2006/relationships/tags" Target="../tags/tag65.xml"/><Relationship Id="rId19" Type="http://schemas.openxmlformats.org/officeDocument/2006/relationships/tags" Target="../tags/tag74.xml"/><Relationship Id="rId31" Type="http://schemas.openxmlformats.org/officeDocument/2006/relationships/oleObject" Target="../embeddings/oleObject10.bin"/><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tags" Target="../tags/tag69.xml"/><Relationship Id="rId22" Type="http://schemas.openxmlformats.org/officeDocument/2006/relationships/tags" Target="../tags/tag77.xml"/><Relationship Id="rId27" Type="http://schemas.openxmlformats.org/officeDocument/2006/relationships/notesSlide" Target="../notesSlides/notesSlide79.xml"/><Relationship Id="rId30" Type="http://schemas.openxmlformats.org/officeDocument/2006/relationships/image" Target="../media/image37.emf"/></Relationships>
</file>

<file path=ppt/slides/_rels/slide80.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tags" Target="../tags/tag92.xml"/><Relationship Id="rId18" Type="http://schemas.openxmlformats.org/officeDocument/2006/relationships/tags" Target="../tags/tag97.xml"/><Relationship Id="rId26" Type="http://schemas.openxmlformats.org/officeDocument/2006/relationships/slideLayout" Target="../slideLayouts/slideLayout2.xml"/><Relationship Id="rId3" Type="http://schemas.openxmlformats.org/officeDocument/2006/relationships/tags" Target="../tags/tag82.xml"/><Relationship Id="rId21" Type="http://schemas.openxmlformats.org/officeDocument/2006/relationships/tags" Target="../tags/tag100.xml"/><Relationship Id="rId34" Type="http://schemas.openxmlformats.org/officeDocument/2006/relationships/oleObject" Target="../embeddings/oleObject14.bin"/><Relationship Id="rId7" Type="http://schemas.openxmlformats.org/officeDocument/2006/relationships/tags" Target="../tags/tag86.xml"/><Relationship Id="rId12" Type="http://schemas.openxmlformats.org/officeDocument/2006/relationships/tags" Target="../tags/tag91.xml"/><Relationship Id="rId17" Type="http://schemas.openxmlformats.org/officeDocument/2006/relationships/tags" Target="../tags/tag96.xml"/><Relationship Id="rId25" Type="http://schemas.openxmlformats.org/officeDocument/2006/relationships/tags" Target="../tags/tag104.xml"/><Relationship Id="rId33" Type="http://schemas.openxmlformats.org/officeDocument/2006/relationships/image" Target="../media/image39.emf"/><Relationship Id="rId2" Type="http://schemas.openxmlformats.org/officeDocument/2006/relationships/tags" Target="../tags/tag81.xml"/><Relationship Id="rId16" Type="http://schemas.openxmlformats.org/officeDocument/2006/relationships/tags" Target="../tags/tag95.xml"/><Relationship Id="rId20" Type="http://schemas.openxmlformats.org/officeDocument/2006/relationships/tags" Target="../tags/tag99.xml"/><Relationship Id="rId29" Type="http://schemas.openxmlformats.org/officeDocument/2006/relationships/image" Target="../media/image1.emf"/><Relationship Id="rId1" Type="http://schemas.openxmlformats.org/officeDocument/2006/relationships/vmlDrawing" Target="../drawings/vmlDrawing7.vml"/><Relationship Id="rId6" Type="http://schemas.openxmlformats.org/officeDocument/2006/relationships/tags" Target="../tags/tag85.xml"/><Relationship Id="rId11" Type="http://schemas.openxmlformats.org/officeDocument/2006/relationships/tags" Target="../tags/tag90.xml"/><Relationship Id="rId24" Type="http://schemas.openxmlformats.org/officeDocument/2006/relationships/tags" Target="../tags/tag103.xml"/><Relationship Id="rId32" Type="http://schemas.openxmlformats.org/officeDocument/2006/relationships/oleObject" Target="../embeddings/oleObject13.bin"/><Relationship Id="rId5" Type="http://schemas.openxmlformats.org/officeDocument/2006/relationships/tags" Target="../tags/tag84.xml"/><Relationship Id="rId15" Type="http://schemas.openxmlformats.org/officeDocument/2006/relationships/tags" Target="../tags/tag94.xml"/><Relationship Id="rId23" Type="http://schemas.openxmlformats.org/officeDocument/2006/relationships/tags" Target="../tags/tag102.xml"/><Relationship Id="rId28" Type="http://schemas.openxmlformats.org/officeDocument/2006/relationships/oleObject" Target="../embeddings/oleObject11.bin"/><Relationship Id="rId10" Type="http://schemas.openxmlformats.org/officeDocument/2006/relationships/tags" Target="../tags/tag89.xml"/><Relationship Id="rId19" Type="http://schemas.openxmlformats.org/officeDocument/2006/relationships/tags" Target="../tags/tag98.xml"/><Relationship Id="rId31" Type="http://schemas.openxmlformats.org/officeDocument/2006/relationships/image" Target="../media/image38.emf"/><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tags" Target="../tags/tag93.xml"/><Relationship Id="rId22" Type="http://schemas.openxmlformats.org/officeDocument/2006/relationships/tags" Target="../tags/tag101.xml"/><Relationship Id="rId27" Type="http://schemas.openxmlformats.org/officeDocument/2006/relationships/notesSlide" Target="../notesSlides/notesSlide80.xml"/><Relationship Id="rId30" Type="http://schemas.openxmlformats.org/officeDocument/2006/relationships/oleObject" Target="../embeddings/oleObject12.bin"/><Relationship Id="rId35" Type="http://schemas.openxmlformats.org/officeDocument/2006/relationships/image" Target="../media/image40.emf"/></Relationships>
</file>

<file path=ppt/slides/_rels/slide8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tags" Target="../tags/tag116.xml"/><Relationship Id="rId18" Type="http://schemas.openxmlformats.org/officeDocument/2006/relationships/slideLayout" Target="../slideLayouts/slideLayout2.xml"/><Relationship Id="rId3" Type="http://schemas.openxmlformats.org/officeDocument/2006/relationships/tags" Target="../tags/tag106.xml"/><Relationship Id="rId21" Type="http://schemas.openxmlformats.org/officeDocument/2006/relationships/image" Target="../media/image1.emf"/><Relationship Id="rId7" Type="http://schemas.openxmlformats.org/officeDocument/2006/relationships/tags" Target="../tags/tag110.xml"/><Relationship Id="rId12" Type="http://schemas.openxmlformats.org/officeDocument/2006/relationships/tags" Target="../tags/tag115.xml"/><Relationship Id="rId17" Type="http://schemas.openxmlformats.org/officeDocument/2006/relationships/tags" Target="../tags/tag120.xml"/><Relationship Id="rId2" Type="http://schemas.openxmlformats.org/officeDocument/2006/relationships/tags" Target="../tags/tag105.xml"/><Relationship Id="rId16" Type="http://schemas.openxmlformats.org/officeDocument/2006/relationships/tags" Target="../tags/tag119.xml"/><Relationship Id="rId20" Type="http://schemas.openxmlformats.org/officeDocument/2006/relationships/oleObject" Target="../embeddings/oleObject15.bin"/><Relationship Id="rId1" Type="http://schemas.openxmlformats.org/officeDocument/2006/relationships/vmlDrawing" Target="../drawings/vmlDrawing8.vml"/><Relationship Id="rId6" Type="http://schemas.openxmlformats.org/officeDocument/2006/relationships/tags" Target="../tags/tag109.xml"/><Relationship Id="rId11" Type="http://schemas.openxmlformats.org/officeDocument/2006/relationships/tags" Target="../tags/tag114.xml"/><Relationship Id="rId5" Type="http://schemas.openxmlformats.org/officeDocument/2006/relationships/tags" Target="../tags/tag108.xml"/><Relationship Id="rId15" Type="http://schemas.openxmlformats.org/officeDocument/2006/relationships/tags" Target="../tags/tag118.xml"/><Relationship Id="rId23" Type="http://schemas.openxmlformats.org/officeDocument/2006/relationships/image" Target="../media/image42.emf"/><Relationship Id="rId10" Type="http://schemas.openxmlformats.org/officeDocument/2006/relationships/tags" Target="../tags/tag113.xml"/><Relationship Id="rId19" Type="http://schemas.openxmlformats.org/officeDocument/2006/relationships/notesSlide" Target="../notesSlides/notesSlide82.xml"/><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tags" Target="../tags/tag117.xml"/><Relationship Id="rId22" Type="http://schemas.openxmlformats.org/officeDocument/2006/relationships/oleObject" Target="../embeddings/oleObject16.bin"/></Relationships>
</file>

<file path=ppt/slides/_rels/slide83.xml.rels><?xml version="1.0" encoding="UTF-8" standalone="yes"?>
<Relationships xmlns="http://schemas.openxmlformats.org/package/2006/relationships"><Relationship Id="rId8" Type="http://schemas.openxmlformats.org/officeDocument/2006/relationships/tags" Target="../tags/tag127.xml"/><Relationship Id="rId13" Type="http://schemas.openxmlformats.org/officeDocument/2006/relationships/tags" Target="../tags/tag132.xml"/><Relationship Id="rId18" Type="http://schemas.openxmlformats.org/officeDocument/2006/relationships/tags" Target="../tags/tag137.xml"/><Relationship Id="rId26" Type="http://schemas.openxmlformats.org/officeDocument/2006/relationships/tags" Target="../tags/tag145.xml"/><Relationship Id="rId3" Type="http://schemas.openxmlformats.org/officeDocument/2006/relationships/tags" Target="../tags/tag122.xml"/><Relationship Id="rId21" Type="http://schemas.openxmlformats.org/officeDocument/2006/relationships/tags" Target="../tags/tag140.xml"/><Relationship Id="rId34" Type="http://schemas.openxmlformats.org/officeDocument/2006/relationships/oleObject" Target="../embeddings/oleObject18.bin"/><Relationship Id="rId7" Type="http://schemas.openxmlformats.org/officeDocument/2006/relationships/tags" Target="../tags/tag126.xml"/><Relationship Id="rId12" Type="http://schemas.openxmlformats.org/officeDocument/2006/relationships/tags" Target="../tags/tag131.xml"/><Relationship Id="rId17" Type="http://schemas.openxmlformats.org/officeDocument/2006/relationships/tags" Target="../tags/tag136.xml"/><Relationship Id="rId25" Type="http://schemas.openxmlformats.org/officeDocument/2006/relationships/tags" Target="../tags/tag144.xml"/><Relationship Id="rId33" Type="http://schemas.openxmlformats.org/officeDocument/2006/relationships/image" Target="../media/image1.emf"/><Relationship Id="rId2" Type="http://schemas.openxmlformats.org/officeDocument/2006/relationships/tags" Target="../tags/tag121.xml"/><Relationship Id="rId16" Type="http://schemas.openxmlformats.org/officeDocument/2006/relationships/tags" Target="../tags/tag135.xml"/><Relationship Id="rId20" Type="http://schemas.openxmlformats.org/officeDocument/2006/relationships/tags" Target="../tags/tag139.xml"/><Relationship Id="rId29" Type="http://schemas.openxmlformats.org/officeDocument/2006/relationships/tags" Target="../tags/tag148.xml"/><Relationship Id="rId1" Type="http://schemas.openxmlformats.org/officeDocument/2006/relationships/vmlDrawing" Target="../drawings/vmlDrawing9.vml"/><Relationship Id="rId6" Type="http://schemas.openxmlformats.org/officeDocument/2006/relationships/tags" Target="../tags/tag125.xml"/><Relationship Id="rId11" Type="http://schemas.openxmlformats.org/officeDocument/2006/relationships/tags" Target="../tags/tag130.xml"/><Relationship Id="rId24" Type="http://schemas.openxmlformats.org/officeDocument/2006/relationships/tags" Target="../tags/tag143.xml"/><Relationship Id="rId32" Type="http://schemas.openxmlformats.org/officeDocument/2006/relationships/oleObject" Target="../embeddings/oleObject17.bin"/><Relationship Id="rId5" Type="http://schemas.openxmlformats.org/officeDocument/2006/relationships/tags" Target="../tags/tag124.xml"/><Relationship Id="rId15" Type="http://schemas.openxmlformats.org/officeDocument/2006/relationships/tags" Target="../tags/tag134.xml"/><Relationship Id="rId23" Type="http://schemas.openxmlformats.org/officeDocument/2006/relationships/tags" Target="../tags/tag142.xml"/><Relationship Id="rId28" Type="http://schemas.openxmlformats.org/officeDocument/2006/relationships/tags" Target="../tags/tag147.xml"/><Relationship Id="rId10" Type="http://schemas.openxmlformats.org/officeDocument/2006/relationships/tags" Target="../tags/tag129.xml"/><Relationship Id="rId19" Type="http://schemas.openxmlformats.org/officeDocument/2006/relationships/tags" Target="../tags/tag138.xml"/><Relationship Id="rId31" Type="http://schemas.openxmlformats.org/officeDocument/2006/relationships/notesSlide" Target="../notesSlides/notesSlide83.xml"/><Relationship Id="rId4" Type="http://schemas.openxmlformats.org/officeDocument/2006/relationships/tags" Target="../tags/tag123.xml"/><Relationship Id="rId9" Type="http://schemas.openxmlformats.org/officeDocument/2006/relationships/tags" Target="../tags/tag128.xml"/><Relationship Id="rId14" Type="http://schemas.openxmlformats.org/officeDocument/2006/relationships/tags" Target="../tags/tag133.xml"/><Relationship Id="rId22" Type="http://schemas.openxmlformats.org/officeDocument/2006/relationships/tags" Target="../tags/tag141.xml"/><Relationship Id="rId27" Type="http://schemas.openxmlformats.org/officeDocument/2006/relationships/tags" Target="../tags/tag146.xml"/><Relationship Id="rId30" Type="http://schemas.openxmlformats.org/officeDocument/2006/relationships/slideLayout" Target="../slideLayouts/slideLayout2.xml"/><Relationship Id="rId35" Type="http://schemas.openxmlformats.org/officeDocument/2006/relationships/image" Target="../media/image43.emf"/></Relationships>
</file>

<file path=ppt/slides/_rels/slide84.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tags" Target="../tags/tag160.xml"/><Relationship Id="rId18" Type="http://schemas.openxmlformats.org/officeDocument/2006/relationships/tags" Target="../tags/tag165.xml"/><Relationship Id="rId26" Type="http://schemas.openxmlformats.org/officeDocument/2006/relationships/tags" Target="../tags/tag173.xml"/><Relationship Id="rId39" Type="http://schemas.openxmlformats.org/officeDocument/2006/relationships/oleObject" Target="../embeddings/oleObject19.bin"/><Relationship Id="rId3" Type="http://schemas.openxmlformats.org/officeDocument/2006/relationships/tags" Target="../tags/tag150.xml"/><Relationship Id="rId21" Type="http://schemas.openxmlformats.org/officeDocument/2006/relationships/tags" Target="../tags/tag168.xml"/><Relationship Id="rId34" Type="http://schemas.openxmlformats.org/officeDocument/2006/relationships/tags" Target="../tags/tag181.xml"/><Relationship Id="rId42" Type="http://schemas.openxmlformats.org/officeDocument/2006/relationships/image" Target="../media/image44.emf"/><Relationship Id="rId7" Type="http://schemas.openxmlformats.org/officeDocument/2006/relationships/tags" Target="../tags/tag154.xml"/><Relationship Id="rId12" Type="http://schemas.openxmlformats.org/officeDocument/2006/relationships/tags" Target="../tags/tag159.xml"/><Relationship Id="rId17" Type="http://schemas.openxmlformats.org/officeDocument/2006/relationships/tags" Target="../tags/tag164.xml"/><Relationship Id="rId25" Type="http://schemas.openxmlformats.org/officeDocument/2006/relationships/tags" Target="../tags/tag172.xml"/><Relationship Id="rId33" Type="http://schemas.openxmlformats.org/officeDocument/2006/relationships/tags" Target="../tags/tag180.xml"/><Relationship Id="rId38" Type="http://schemas.openxmlformats.org/officeDocument/2006/relationships/notesSlide" Target="../notesSlides/notesSlide84.xml"/><Relationship Id="rId2" Type="http://schemas.openxmlformats.org/officeDocument/2006/relationships/tags" Target="../tags/tag149.xml"/><Relationship Id="rId16" Type="http://schemas.openxmlformats.org/officeDocument/2006/relationships/tags" Target="../tags/tag163.xml"/><Relationship Id="rId20" Type="http://schemas.openxmlformats.org/officeDocument/2006/relationships/tags" Target="../tags/tag167.xml"/><Relationship Id="rId29" Type="http://schemas.openxmlformats.org/officeDocument/2006/relationships/tags" Target="../tags/tag176.xml"/><Relationship Id="rId41" Type="http://schemas.openxmlformats.org/officeDocument/2006/relationships/oleObject" Target="../embeddings/oleObject20.bin"/><Relationship Id="rId1" Type="http://schemas.openxmlformats.org/officeDocument/2006/relationships/vmlDrawing" Target="../drawings/vmlDrawing10.vml"/><Relationship Id="rId6" Type="http://schemas.openxmlformats.org/officeDocument/2006/relationships/tags" Target="../tags/tag153.xml"/><Relationship Id="rId11" Type="http://schemas.openxmlformats.org/officeDocument/2006/relationships/tags" Target="../tags/tag158.xml"/><Relationship Id="rId24" Type="http://schemas.openxmlformats.org/officeDocument/2006/relationships/tags" Target="../tags/tag171.xml"/><Relationship Id="rId32" Type="http://schemas.openxmlformats.org/officeDocument/2006/relationships/tags" Target="../tags/tag179.xml"/><Relationship Id="rId37" Type="http://schemas.openxmlformats.org/officeDocument/2006/relationships/slideLayout" Target="../slideLayouts/slideLayout2.xml"/><Relationship Id="rId40" Type="http://schemas.openxmlformats.org/officeDocument/2006/relationships/image" Target="../media/image1.emf"/><Relationship Id="rId5" Type="http://schemas.openxmlformats.org/officeDocument/2006/relationships/tags" Target="../tags/tag152.xml"/><Relationship Id="rId15" Type="http://schemas.openxmlformats.org/officeDocument/2006/relationships/tags" Target="../tags/tag162.xml"/><Relationship Id="rId23" Type="http://schemas.openxmlformats.org/officeDocument/2006/relationships/tags" Target="../tags/tag170.xml"/><Relationship Id="rId28" Type="http://schemas.openxmlformats.org/officeDocument/2006/relationships/tags" Target="../tags/tag175.xml"/><Relationship Id="rId36" Type="http://schemas.openxmlformats.org/officeDocument/2006/relationships/tags" Target="../tags/tag183.xml"/><Relationship Id="rId10" Type="http://schemas.openxmlformats.org/officeDocument/2006/relationships/tags" Target="../tags/tag157.xml"/><Relationship Id="rId19" Type="http://schemas.openxmlformats.org/officeDocument/2006/relationships/tags" Target="../tags/tag166.xml"/><Relationship Id="rId31" Type="http://schemas.openxmlformats.org/officeDocument/2006/relationships/tags" Target="../tags/tag178.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tags" Target="../tags/tag161.xml"/><Relationship Id="rId22" Type="http://schemas.openxmlformats.org/officeDocument/2006/relationships/tags" Target="../tags/tag169.xml"/><Relationship Id="rId27" Type="http://schemas.openxmlformats.org/officeDocument/2006/relationships/tags" Target="../tags/tag174.xml"/><Relationship Id="rId30" Type="http://schemas.openxmlformats.org/officeDocument/2006/relationships/tags" Target="../tags/tag177.xml"/><Relationship Id="rId35" Type="http://schemas.openxmlformats.org/officeDocument/2006/relationships/tags" Target="../tags/tag18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tags" Target="../tags/tag184.xml"/><Relationship Id="rId4" Type="http://schemas.openxmlformats.org/officeDocument/2006/relationships/image" Target="../media/image45.emf"/></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3876348"/>
            <a:ext cx="8420100" cy="1631216"/>
          </a:xfrm>
        </p:spPr>
        <p:txBody>
          <a:bodyPr>
            <a:spAutoFit/>
          </a:bodyPr>
          <a:lstStyle/>
          <a:p>
            <a:pPr>
              <a:lnSpc>
                <a:spcPct val="100000"/>
              </a:lnSpc>
            </a:pPr>
            <a:r>
              <a:rPr lang="it-IT" sz="3600" dirty="0">
                <a:latin typeface="Arial Unicode MS" panose="020B0604020202020204" pitchFamily="34" charset="-128"/>
                <a:ea typeface="Arial Unicode MS" panose="020B0604020202020204" pitchFamily="34" charset="-128"/>
                <a:cs typeface="Arial Unicode MS" panose="020B0604020202020204" pitchFamily="34" charset="-128"/>
              </a:rPr>
              <a:t>Piano di Ristrutturazione Aziendale </a:t>
            </a:r>
            <a:br>
              <a:rPr lang="it-IT" sz="3600" dirty="0">
                <a:latin typeface="Arial Unicode MS" panose="020B0604020202020204" pitchFamily="34" charset="-128"/>
                <a:ea typeface="Arial Unicode MS" panose="020B0604020202020204" pitchFamily="34" charset="-128"/>
                <a:cs typeface="Arial Unicode MS" panose="020B0604020202020204" pitchFamily="34" charset="-128"/>
              </a:rPr>
            </a:br>
            <a:r>
              <a:rPr lang="it-IT" sz="3600" dirty="0">
                <a:latin typeface="Arial Unicode MS" panose="020B0604020202020204" pitchFamily="34" charset="-128"/>
                <a:ea typeface="Arial Unicode MS" panose="020B0604020202020204" pitchFamily="34" charset="-128"/>
                <a:cs typeface="Arial Unicode MS" panose="020B0604020202020204" pitchFamily="34" charset="-128"/>
              </a:rPr>
              <a:t>del Casinò de la </a:t>
            </a:r>
            <a:r>
              <a:rPr lang="it-IT" sz="3600" dirty="0" err="1">
                <a:latin typeface="Arial Unicode MS" panose="020B0604020202020204" pitchFamily="34" charset="-128"/>
                <a:ea typeface="Arial Unicode MS" panose="020B0604020202020204" pitchFamily="34" charset="-128"/>
                <a:cs typeface="Arial Unicode MS" panose="020B0604020202020204" pitchFamily="34" charset="-128"/>
              </a:rPr>
              <a:t>Vallée</a:t>
            </a:r>
            <a:r>
              <a:rPr lang="it-IT" sz="36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it-IT" sz="3600" dirty="0">
                <a:latin typeface="Arial Unicode MS" panose="020B0604020202020204" pitchFamily="34" charset="-128"/>
                <a:ea typeface="Arial Unicode MS" panose="020B0604020202020204" pitchFamily="34" charset="-128"/>
                <a:cs typeface="Arial Unicode MS" panose="020B0604020202020204" pitchFamily="34" charset="-128"/>
              </a:rPr>
            </a:br>
            <a:r>
              <a:rPr lang="it-IT" sz="2800" dirty="0">
                <a:latin typeface="Arial Unicode MS" panose="020B0604020202020204" pitchFamily="34" charset="-128"/>
                <a:ea typeface="Arial Unicode MS" panose="020B0604020202020204" pitchFamily="34" charset="-128"/>
                <a:cs typeface="Arial Unicode MS" panose="020B0604020202020204" pitchFamily="34" charset="-128"/>
              </a:rPr>
              <a:t>ai sensi della LR n. 2 del 10 febbraio 2017</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394"/>
            <a:ext cx="9906000" cy="3467100"/>
          </a:xfrm>
          <a:prstGeom prst="rect">
            <a:avLst/>
          </a:prstGeom>
        </p:spPr>
      </p:pic>
    </p:spTree>
    <p:extLst>
      <p:ext uri="{BB962C8B-B14F-4D97-AF65-F5344CB8AC3E}">
        <p14:creationId xmlns:p14="http://schemas.microsoft.com/office/powerpoint/2010/main" val="1706353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Indice</a:t>
            </a:r>
          </a:p>
        </p:txBody>
      </p:sp>
      <p:sp>
        <p:nvSpPr>
          <p:cNvPr id="5" name="Segnaposto contenuto 4"/>
          <p:cNvSpPr>
            <a:spLocks noGrp="1"/>
          </p:cNvSpPr>
          <p:nvPr>
            <p:ph idx="1"/>
          </p:nvPr>
        </p:nvSpPr>
        <p:spPr>
          <a:xfrm>
            <a:off x="257035" y="992467"/>
            <a:ext cx="9391932" cy="5073462"/>
          </a:xfrm>
        </p:spPr>
        <p:txBody>
          <a:bodyPr>
            <a:normAutofit fontScale="85000" lnSpcReduction="10000"/>
          </a:bodyPr>
          <a:lstStyle/>
          <a:p>
            <a:r>
              <a:rPr lang="it-IT" sz="1500" dirty="0">
                <a:ea typeface="ＭＳ Ｐゴシック" pitchFamily="34" charset="-128"/>
              </a:rPr>
              <a:t>CAPITOLO 1</a:t>
            </a:r>
          </a:p>
          <a:p>
            <a:pPr lvl="1"/>
            <a:r>
              <a:rPr lang="it-IT" sz="1500" dirty="0" err="1">
                <a:ea typeface="ＭＳ Ｐゴシック" pitchFamily="34" charset="-128"/>
              </a:rPr>
              <a:t>Disclaimer</a:t>
            </a:r>
            <a:r>
              <a:rPr lang="it-IT" sz="1500" dirty="0">
                <a:ea typeface="ＭＳ Ｐゴシック" pitchFamily="34" charset="-128"/>
              </a:rPr>
              <a:t>								3</a:t>
            </a:r>
          </a:p>
          <a:p>
            <a:r>
              <a:rPr lang="it-IT" sz="1500" dirty="0">
                <a:ea typeface="ＭＳ Ｐゴシック" pitchFamily="34" charset="-128"/>
              </a:rPr>
              <a:t>CAPITOLO 2</a:t>
            </a:r>
          </a:p>
          <a:p>
            <a:pPr lvl="1"/>
            <a:r>
              <a:rPr lang="it-IT" sz="1500" dirty="0">
                <a:ea typeface="ＭＳ Ｐゴシック" pitchFamily="34" charset="-128"/>
              </a:rPr>
              <a:t>Executive Summary							5</a:t>
            </a:r>
          </a:p>
          <a:p>
            <a:r>
              <a:rPr lang="it-IT" sz="1500" dirty="0">
                <a:ea typeface="ＭＳ Ｐゴシック" pitchFamily="34" charset="-128"/>
              </a:rPr>
              <a:t>CAPITOLO 3</a:t>
            </a:r>
          </a:p>
          <a:p>
            <a:pPr lvl="1"/>
            <a:r>
              <a:rPr lang="it-IT" sz="1500" dirty="0">
                <a:ea typeface="ＭＳ Ｐゴシック" pitchFamily="34" charset="-128"/>
              </a:rPr>
              <a:t>La Società, il modello di business e i motivi della crisi					17</a:t>
            </a:r>
          </a:p>
          <a:p>
            <a:r>
              <a:rPr lang="it-IT" sz="1500" dirty="0">
                <a:ea typeface="ＭＳ Ｐゴシック" pitchFamily="34" charset="-128"/>
              </a:rPr>
              <a:t>CAPITOLO 4</a:t>
            </a:r>
          </a:p>
          <a:p>
            <a:pPr lvl="1"/>
            <a:r>
              <a:rPr lang="it-IT" sz="1500" dirty="0">
                <a:ea typeface="ＭＳ Ｐゴシック" pitchFamily="34" charset="-128"/>
              </a:rPr>
              <a:t>Analisi del bilancio al 31 dicembre 2016 						25</a:t>
            </a:r>
          </a:p>
          <a:p>
            <a:r>
              <a:rPr lang="it-IT" sz="1500" dirty="0">
                <a:ea typeface="ＭＳ Ｐゴシック" pitchFamily="34" charset="-128"/>
              </a:rPr>
              <a:t>CAPITOLO 5</a:t>
            </a:r>
          </a:p>
          <a:p>
            <a:pPr lvl="1"/>
            <a:r>
              <a:rPr lang="it-IT" sz="1500" dirty="0">
                <a:ea typeface="ＭＳ Ｐゴシック" pitchFamily="34" charset="-128"/>
              </a:rPr>
              <a:t>Il mercato di riferimento							44</a:t>
            </a:r>
          </a:p>
          <a:p>
            <a:r>
              <a:rPr lang="it-IT" sz="1500" dirty="0">
                <a:ea typeface="ＭＳ Ｐゴシック" pitchFamily="34" charset="-128"/>
              </a:rPr>
              <a:t>CAPITOLO 6</a:t>
            </a:r>
          </a:p>
          <a:p>
            <a:pPr lvl="1"/>
            <a:r>
              <a:rPr lang="it-IT" sz="1500" dirty="0">
                <a:ea typeface="ＭＳ Ｐゴシック" pitchFamily="34" charset="-128"/>
              </a:rPr>
              <a:t>Linee Guida del Progetto							49</a:t>
            </a:r>
          </a:p>
          <a:p>
            <a:r>
              <a:rPr lang="it-IT" sz="1500" dirty="0">
                <a:ea typeface="ＭＳ Ｐゴシック" pitchFamily="34" charset="-128"/>
              </a:rPr>
              <a:t>CAPITOLO 7</a:t>
            </a:r>
          </a:p>
          <a:p>
            <a:pPr lvl="1"/>
            <a:r>
              <a:rPr lang="it-IT" sz="1500" dirty="0">
                <a:ea typeface="ＭＳ Ｐゴシック" pitchFamily="34" charset="-128"/>
              </a:rPr>
              <a:t>Il Piano Economico, Patrimoniale e Finanziario					74</a:t>
            </a:r>
          </a:p>
          <a:p>
            <a:r>
              <a:rPr lang="it-IT" sz="1500" dirty="0">
                <a:ea typeface="ＭＳ Ｐゴシック" pitchFamily="34" charset="-128"/>
              </a:rPr>
              <a:t>CAPITOLO 8</a:t>
            </a:r>
          </a:p>
          <a:p>
            <a:pPr lvl="1"/>
            <a:r>
              <a:rPr lang="it-IT" sz="1500" dirty="0">
                <a:ea typeface="ＭＳ Ｐゴシック" pitchFamily="34" charset="-128"/>
              </a:rPr>
              <a:t>Conclusioni								86</a:t>
            </a:r>
            <a:endParaRPr lang="it-IT" sz="1200" dirty="0">
              <a:ea typeface="ＭＳ Ｐゴシック" pitchFamily="34" charset="-128"/>
            </a:endParaRP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2</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651363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type="subTitle" idx="1"/>
          </p:nvPr>
        </p:nvSpPr>
        <p:spPr>
          <a:xfrm>
            <a:off x="5122984" y="1282890"/>
            <a:ext cx="4466493" cy="1655762"/>
          </a:xfrm>
          <a:noFill/>
          <a:ln>
            <a:noFill/>
          </a:ln>
        </p:spPr>
        <p:style>
          <a:lnRef idx="0">
            <a:scrgbClr r="0" g="0" b="0"/>
          </a:lnRef>
          <a:fillRef idx="0">
            <a:scrgbClr r="0" g="0" b="0"/>
          </a:fillRef>
          <a:effectRef idx="0">
            <a:scrgbClr r="0" g="0" b="0"/>
          </a:effectRef>
          <a:fontRef idx="minor">
            <a:schemeClr val="accent1"/>
          </a:fontRef>
        </p:style>
        <p:txBody>
          <a:bodyPr/>
          <a:lstStyle/>
          <a:p>
            <a:pPr marL="0" indent="0" algn="l">
              <a:buNone/>
            </a:pPr>
            <a:r>
              <a:rPr lang="it-IT" sz="4000" b="1" dirty="0">
                <a:solidFill>
                  <a:srgbClr val="002060"/>
                </a:solidFill>
                <a:effectLst>
                  <a:outerShdw blurRad="50800" dist="38100" algn="l" rotWithShape="0">
                    <a:prstClr val="black">
                      <a:alpha val="40000"/>
                    </a:prstClr>
                  </a:outerShdw>
                </a:effectLst>
                <a:latin typeface="Arial" panose="020B0604020202020204" pitchFamily="34" charset="0"/>
                <a:cs typeface="Arial" panose="020B0604020202020204" pitchFamily="34" charset="0"/>
              </a:rPr>
              <a:t>CAPITOLO 1</a:t>
            </a:r>
          </a:p>
          <a:p>
            <a:pPr marL="0" indent="0" algn="l">
              <a:buNone/>
            </a:pPr>
            <a:r>
              <a:rPr lang="it-IT" sz="2400" dirty="0">
                <a:solidFill>
                  <a:srgbClr val="002060"/>
                </a:solidFill>
                <a:latin typeface="Arial" panose="020B0604020202020204" pitchFamily="34" charset="0"/>
                <a:cs typeface="Arial" panose="020B0604020202020204" pitchFamily="34" charset="0"/>
              </a:rPr>
              <a:t>Disclaimer</a:t>
            </a:r>
          </a:p>
        </p:txBody>
      </p:sp>
      <p:pic>
        <p:nvPicPr>
          <p:cNvPr id="5" name="Immagine 4"/>
          <p:cNvPicPr>
            <a:picLocks noChangeAspect="1"/>
          </p:cNvPicPr>
          <p:nvPr/>
        </p:nvPicPr>
        <p:blipFill>
          <a:blip r:embed="rId3"/>
          <a:stretch>
            <a:fillRect/>
          </a:stretch>
        </p:blipFill>
        <p:spPr>
          <a:xfrm>
            <a:off x="321510" y="1282889"/>
            <a:ext cx="4643169" cy="2501665"/>
          </a:xfrm>
          <a:prstGeom prst="rect">
            <a:avLst/>
          </a:prstGeom>
        </p:spPr>
      </p:pic>
    </p:spTree>
    <p:extLst>
      <p:ext uri="{BB962C8B-B14F-4D97-AF65-F5344CB8AC3E}">
        <p14:creationId xmlns:p14="http://schemas.microsoft.com/office/powerpoint/2010/main" val="2010092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1. </a:t>
            </a:r>
            <a:r>
              <a:rPr lang="it-IT" dirty="0" err="1"/>
              <a:t>Disclaimer</a:t>
            </a:r>
            <a:endParaRPr lang="it-IT"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4</a:t>
            </a:fld>
            <a:endParaRPr lang="it-IT"/>
          </a:p>
        </p:txBody>
      </p:sp>
      <p:sp>
        <p:nvSpPr>
          <p:cNvPr id="4" name="Content Placeholder 3"/>
          <p:cNvSpPr>
            <a:spLocks noGrp="1"/>
          </p:cNvSpPr>
          <p:nvPr>
            <p:ph idx="1"/>
          </p:nvPr>
        </p:nvSpPr>
        <p:spPr/>
        <p:txBody>
          <a:bodyPr>
            <a:normAutofit/>
          </a:bodyPr>
          <a:lstStyle/>
          <a:p>
            <a:pPr marL="0" indent="0" algn="just">
              <a:lnSpc>
                <a:spcPts val="2100"/>
              </a:lnSpc>
              <a:buNone/>
              <a:defRPr/>
            </a:pPr>
            <a:r>
              <a:rPr lang="it-IT" altLang="it-IT" sz="1200" dirty="0"/>
              <a:t>Il presente documento (il «</a:t>
            </a:r>
            <a:r>
              <a:rPr lang="it-IT" altLang="it-IT" sz="1200" b="1" dirty="0"/>
              <a:t>Documento</a:t>
            </a:r>
            <a:r>
              <a:rPr lang="it-IT" altLang="it-IT" sz="1200" dirty="0"/>
              <a:t>») contiene </a:t>
            </a:r>
            <a:r>
              <a:rPr lang="it-IT" altLang="ja-JP" sz="1200" dirty="0"/>
              <a:t>le linee guida del progetto di ristrutturazione aziendale ai sensi della legge regionale del 10 febbraio 2017, n. 2 proposto per il Casinò de la </a:t>
            </a:r>
            <a:r>
              <a:rPr lang="it-IT" altLang="ja-JP" sz="1200" dirty="0" err="1"/>
              <a:t>Vallèe</a:t>
            </a:r>
            <a:r>
              <a:rPr lang="it-IT" altLang="ja-JP" sz="1200" dirty="0"/>
              <a:t> S.p.A. (il "</a:t>
            </a:r>
            <a:r>
              <a:rPr lang="it-IT" altLang="ja-JP" sz="1200" b="1" dirty="0"/>
              <a:t>Casinò</a:t>
            </a:r>
            <a:r>
              <a:rPr lang="it-IT" altLang="ja-JP" sz="1200" dirty="0"/>
              <a:t>", "</a:t>
            </a:r>
            <a:r>
              <a:rPr lang="it-IT" altLang="ja-JP" sz="1200" b="1" dirty="0" err="1"/>
              <a:t>CaVa</a:t>
            </a:r>
            <a:r>
              <a:rPr lang="it-IT" altLang="ja-JP" sz="1200" dirty="0"/>
              <a:t>" o la "</a:t>
            </a:r>
            <a:r>
              <a:rPr lang="it-IT" altLang="ja-JP" sz="1200" b="1" dirty="0"/>
              <a:t>Società</a:t>
            </a:r>
            <a:r>
              <a:rPr lang="it-IT" altLang="ja-JP" sz="1200" dirty="0"/>
              <a:t>"), i cui contenuti specifici saranno approfonditi nei successivi paragrafi; la redazione è avvenuta </a:t>
            </a:r>
            <a:r>
              <a:rPr lang="it-IT" altLang="it-IT" sz="1200" dirty="0"/>
              <a:t>successivamente ed in conseguenza del cambio al vertice della Società avvenuto in data 24 marzo 2017 quando l’avvocato Giulio Di Matteo assumeva la carica di Amministratore Unico in sostituzione dell’Avv. Lorenzo Sommo.</a:t>
            </a:r>
          </a:p>
          <a:p>
            <a:pPr marL="0" indent="0" algn="just">
              <a:lnSpc>
                <a:spcPts val="2100"/>
              </a:lnSpc>
              <a:buNone/>
              <a:defRPr/>
            </a:pPr>
            <a:endParaRPr lang="it-IT" altLang="it-IT" sz="1200" dirty="0"/>
          </a:p>
          <a:p>
            <a:pPr marL="0" indent="0" algn="just">
              <a:lnSpc>
                <a:spcPts val="2100"/>
              </a:lnSpc>
              <a:buNone/>
              <a:defRPr/>
            </a:pPr>
            <a:r>
              <a:rPr lang="it-IT" altLang="it-IT" sz="1200" dirty="0"/>
              <a:t>Gli elementi riportati nel Documento sono tratti da informazioni rese disponibili </a:t>
            </a:r>
            <a:r>
              <a:rPr lang="it-IT" altLang="ja-JP" sz="1200" dirty="0"/>
              <a:t>da parte del Management aziendale che, in questa fase di lavorazione, non sono state oggetto di autonoma verifica in merito alla correttezza, accuratezza, veridicità e completezza.</a:t>
            </a:r>
          </a:p>
          <a:p>
            <a:pPr marL="0" indent="0" algn="just">
              <a:lnSpc>
                <a:spcPts val="2100"/>
              </a:lnSpc>
              <a:buNone/>
              <a:defRPr/>
            </a:pPr>
            <a:endParaRPr lang="it-IT" altLang="ja-JP" sz="1200" dirty="0"/>
          </a:p>
          <a:p>
            <a:pPr marL="0" indent="0" algn="just">
              <a:lnSpc>
                <a:spcPts val="2100"/>
              </a:lnSpc>
              <a:buNone/>
              <a:defRPr/>
            </a:pPr>
            <a:r>
              <a:rPr lang="it-IT" altLang="it-IT" sz="1200" dirty="0"/>
              <a:t>Le presenti Linee Guida sono state elaborate alla luce di elementi di previsione ragionevolmente ipotizzabili. I risultati evidenziati, tuttavia, sono subordinati al fatto che le ipotesi illustrate trovino effettivo riscontro nella realtà. Conseguentemente, l’</a:t>
            </a:r>
            <a:r>
              <a:rPr lang="it-IT" altLang="ja-JP" sz="1200" dirty="0"/>
              <a:t>utilizzo, a qualsiasi titolo, delle informazioni contenute nel presente documento è subordinato alla piena condivisione delle ipotesi stesse. Non vi è alcuna assicurazione che i valori determinati verranno raggiunti totalmente o anche solo parzialmente. </a:t>
            </a:r>
            <a:endParaRPr lang="en-US" sz="1200" dirty="0"/>
          </a:p>
        </p:txBody>
      </p:sp>
      <p:sp>
        <p:nvSpPr>
          <p:cNvPr id="5"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847879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type="subTitle" idx="1"/>
          </p:nvPr>
        </p:nvSpPr>
        <p:spPr>
          <a:xfrm>
            <a:off x="5122984" y="1282890"/>
            <a:ext cx="4636836" cy="5255285"/>
          </a:xfrm>
          <a:noFill/>
          <a:ln>
            <a:noFill/>
          </a:ln>
        </p:spPr>
        <p:style>
          <a:lnRef idx="0">
            <a:scrgbClr r="0" g="0" b="0"/>
          </a:lnRef>
          <a:fillRef idx="0">
            <a:scrgbClr r="0" g="0" b="0"/>
          </a:fillRef>
          <a:effectRef idx="0">
            <a:scrgbClr r="0" g="0" b="0"/>
          </a:effectRef>
          <a:fontRef idx="minor">
            <a:schemeClr val="accent1"/>
          </a:fontRef>
        </p:style>
        <p:txBody>
          <a:bodyPr wrap="square">
            <a:spAutoFit/>
          </a:bodyPr>
          <a:lstStyle/>
          <a:p>
            <a:pPr algn="l"/>
            <a:r>
              <a:rPr lang="it-IT" sz="4000" b="1" dirty="0">
                <a:solidFill>
                  <a:srgbClr val="002060"/>
                </a:solidFill>
                <a:effectLst>
                  <a:outerShdw blurRad="50800" dist="38100" algn="l" rotWithShape="0">
                    <a:prstClr val="black">
                      <a:alpha val="40000"/>
                    </a:prstClr>
                  </a:outerShdw>
                </a:effectLst>
                <a:latin typeface="Arial" panose="020B0604020202020204" pitchFamily="34" charset="0"/>
                <a:cs typeface="Arial" panose="020B0604020202020204" pitchFamily="34" charset="0"/>
              </a:rPr>
              <a:t>CAPITOLO 2</a:t>
            </a:r>
          </a:p>
          <a:p>
            <a:pPr algn="l">
              <a:lnSpc>
                <a:spcPct val="100000"/>
              </a:lnSpc>
              <a:spcBef>
                <a:spcPts val="600"/>
              </a:spcBef>
            </a:pPr>
            <a:r>
              <a:rPr lang="en-US"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Executive Summary</a:t>
            </a:r>
          </a:p>
          <a:p>
            <a:pPr algn="l">
              <a:lnSpc>
                <a:spcPct val="100000"/>
              </a:lnSpc>
              <a:spcBef>
                <a:spcPts val="600"/>
              </a:spcBef>
            </a:pPr>
            <a:endParaRPr lang="it-IT" sz="1200" dirty="0">
              <a:solidFill>
                <a:srgbClr val="002060"/>
              </a:solidFill>
              <a:latin typeface="Arial" panose="020B0604020202020204" pitchFamily="34" charset="0"/>
              <a:ea typeface="Arial Unicode MS" panose="020B0604020202020204" pitchFamily="34" charset="-128"/>
              <a:cs typeface="Arial" panose="020B0604020202020204" pitchFamily="34" charset="0"/>
            </a:endParaRP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La Legge regionale 10 febbraio 2017, n. 2</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La nomina del Pool dei Professionisti</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L’esame del Programma del precedente organo amministrativo</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Analisi SWOT Area Giochi</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Analisi SWOT Area Hotel</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Piano di Ristrutturazione Aziendale come piano di rilancio e sviluppo</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Piano di rilancio e sviluppo</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La ristrutturazione dei costi del personale</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sostegno finanziario della Regione al piano di rilancio e sviluppo</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raggiungimento del riequilibrio economico e finanziario</a:t>
            </a:r>
          </a:p>
          <a:p>
            <a:pPr marL="354013" indent="-354013" algn="l">
              <a:lnSpc>
                <a:spcPct val="100000"/>
              </a:lnSpc>
              <a:spcBef>
                <a:spcPts val="600"/>
              </a:spcBef>
              <a:buFont typeface="+mj-lt"/>
              <a:buAutoNum type="alphaLcParenR"/>
            </a:pPr>
            <a:r>
              <a:rPr lang="it-IT" sz="1350" dirty="0">
                <a:solidFill>
                  <a:srgbClr val="002060"/>
                </a:solidFill>
                <a:latin typeface="Arial" panose="020B0604020202020204" pitchFamily="34" charset="0"/>
                <a:ea typeface="Arial Unicode MS" panose="020B0604020202020204" pitchFamily="34" charset="-128"/>
                <a:cs typeface="Arial" panose="020B0604020202020204" pitchFamily="34" charset="0"/>
              </a:rPr>
              <a:t>Le criticità del piano di rilancio e sviluppo</a:t>
            </a:r>
          </a:p>
        </p:txBody>
      </p:sp>
      <p:pic>
        <p:nvPicPr>
          <p:cNvPr id="5" name="Immagine 4"/>
          <p:cNvPicPr>
            <a:picLocks noChangeAspect="1"/>
          </p:cNvPicPr>
          <p:nvPr/>
        </p:nvPicPr>
        <p:blipFill>
          <a:blip r:embed="rId3"/>
          <a:stretch>
            <a:fillRect/>
          </a:stretch>
        </p:blipFill>
        <p:spPr>
          <a:xfrm>
            <a:off x="321510" y="1282889"/>
            <a:ext cx="4643169" cy="2501665"/>
          </a:xfrm>
          <a:prstGeom prst="rect">
            <a:avLst/>
          </a:prstGeom>
        </p:spPr>
      </p:pic>
    </p:spTree>
    <p:extLst>
      <p:ext uri="{BB962C8B-B14F-4D97-AF65-F5344CB8AC3E}">
        <p14:creationId xmlns:p14="http://schemas.microsoft.com/office/powerpoint/2010/main" val="1510823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2. Executive Summary</a:t>
            </a:r>
          </a:p>
        </p:txBody>
      </p:sp>
      <p:sp>
        <p:nvSpPr>
          <p:cNvPr id="6" name="Sottotitolo 5"/>
          <p:cNvSpPr>
            <a:spLocks noGrp="1"/>
          </p:cNvSpPr>
          <p:nvPr>
            <p:ph type="subTitle" idx="13"/>
          </p:nvPr>
        </p:nvSpPr>
        <p:spPr>
          <a:xfrm>
            <a:off x="337045" y="607205"/>
            <a:ext cx="7429500" cy="330055"/>
          </a:xfrm>
        </p:spPr>
        <p:txBody>
          <a:bodyPr>
            <a:normAutofit lnSpcReduction="10000"/>
          </a:bodyPr>
          <a:lstStyle/>
          <a:p>
            <a:r>
              <a:rPr lang="it-IT" dirty="0"/>
              <a:t>a) La legge regionale 10 febbraio 2017, n. 2 </a:t>
            </a:r>
          </a:p>
        </p:txBody>
      </p:sp>
      <p:sp>
        <p:nvSpPr>
          <p:cNvPr id="8" name="Text Box 7"/>
          <p:cNvSpPr txBox="1">
            <a:spLocks noGrp="1" noChangeArrowheads="1"/>
          </p:cNvSpPr>
          <p:nvPr>
            <p:ph idx="1"/>
          </p:nvPr>
        </p:nvSpPr>
        <p:spPr>
          <a:xfrm>
            <a:off x="257035" y="1282890"/>
            <a:ext cx="9391932" cy="4846007"/>
          </a:xfrm>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a:buNone/>
            </a:pPr>
            <a:r>
              <a:rPr lang="it-IT" altLang="it-IT" sz="1400" dirty="0"/>
              <a:t>La legge regionale 10 febbraio 2017, n. 2 – Disposizione urgenti per il risanamento finanziario del Casino de la </a:t>
            </a:r>
            <a:r>
              <a:rPr lang="it-IT" altLang="it-IT" sz="1400" dirty="0" err="1"/>
              <a:t>Vallée</a:t>
            </a:r>
            <a:r>
              <a:rPr lang="it-IT" altLang="it-IT" sz="1400" dirty="0"/>
              <a:t> S.p.A. prevede: </a:t>
            </a:r>
          </a:p>
          <a:p>
            <a:pPr marL="0" indent="0" algn="just">
              <a:buNone/>
            </a:pPr>
            <a:r>
              <a:rPr lang="it-IT" altLang="it-IT" sz="1400" dirty="0"/>
              <a:t>"</a:t>
            </a:r>
            <a:r>
              <a:rPr lang="it-IT" altLang="it-IT" sz="1400" i="1" dirty="0"/>
              <a:t>Entro 60 giorni dalla data di entrata in vigore della presente legge </a:t>
            </a:r>
            <a:r>
              <a:rPr lang="it-IT" altLang="it-IT" sz="1400" dirty="0"/>
              <a:t>[con scadenza quindi al 10 maggio 2017]</a:t>
            </a:r>
            <a:r>
              <a:rPr lang="it-IT" altLang="it-IT" sz="1400" i="1" dirty="0"/>
              <a:t>, l'organo amministrativo della Casinò de la </a:t>
            </a:r>
            <a:r>
              <a:rPr lang="it-IT" altLang="it-IT" sz="1400" i="1" dirty="0" err="1"/>
              <a:t>Vallèe</a:t>
            </a:r>
            <a:r>
              <a:rPr lang="it-IT" altLang="it-IT" sz="1400" i="1" dirty="0"/>
              <a:t> </a:t>
            </a:r>
            <a:r>
              <a:rPr lang="it-IT" altLang="it-IT" sz="1400" i="1" dirty="0" err="1"/>
              <a:t>SpA</a:t>
            </a:r>
            <a:r>
              <a:rPr lang="it-IT" altLang="it-IT" sz="1400" i="1" dirty="0"/>
              <a:t> […] deve predispone un piano di ristrutturazione aziendale, </a:t>
            </a:r>
            <a:r>
              <a:rPr lang="it-IT" altLang="it-IT" sz="1400" b="1" i="1" u="sng" dirty="0"/>
              <a:t>finalizzata alla valorizzazione degli investimenti e alla riduzione dei costi che assicuri, nel rispetto delle disposizioni di legge, il raggiungimento dell'equilibrio economico-finanziario, anche funzionale all'affidamento a terzi della gestione del complesso aziendale</a:t>
            </a:r>
            <a:r>
              <a:rPr lang="it-IT" altLang="it-IT" sz="1400" i="1" dirty="0"/>
              <a:t> […]. Al piano di cui al comma 1 è acclusa un'analisi della situazione patrimoniale, finanziaria ed economica della Casinò de la </a:t>
            </a:r>
            <a:r>
              <a:rPr lang="it-IT" altLang="it-IT" sz="1400" i="1" dirty="0" err="1"/>
              <a:t>Vallèe</a:t>
            </a:r>
            <a:r>
              <a:rPr lang="it-IT" altLang="it-IT" sz="1400" i="1" dirty="0"/>
              <a:t> </a:t>
            </a:r>
            <a:r>
              <a:rPr lang="it-IT" altLang="it-IT" sz="1400" i="1" dirty="0" err="1"/>
              <a:t>SpA</a:t>
            </a:r>
            <a:r>
              <a:rPr lang="it-IT" altLang="it-IT" sz="1400" i="1" dirty="0"/>
              <a:t> ed una dettagliata analisi delle politiche di gestione e degli investimenti avviati dalla data in vigore della legge regionale 23/12/09 n. 49. Il piano di ristrutturazione aziendale è trasmesso alla Giunta Regionale e approvato dal Consiglio Regionale. In attuazione nel rispetto delle disposizioni di legge regionali e statali, la Regione potrà sostenere finanziariamente la Casino de la </a:t>
            </a:r>
            <a:r>
              <a:rPr lang="it-IT" altLang="it-IT" sz="1400" i="1" dirty="0" err="1"/>
              <a:t>Vallèe</a:t>
            </a:r>
            <a:r>
              <a:rPr lang="it-IT" altLang="it-IT" sz="1400" i="1" dirty="0"/>
              <a:t> </a:t>
            </a:r>
            <a:r>
              <a:rPr lang="it-IT" altLang="it-IT" sz="1400" i="1" dirty="0" err="1"/>
              <a:t>SpA</a:t>
            </a:r>
            <a:r>
              <a:rPr lang="it-IT" altLang="it-IT" sz="1400" i="1" dirty="0"/>
              <a:t> anche in compartecipazione con terzi soggetti, nell'ambito delle attività di sviluppo e di investimento contenute ed approvate nel piano di ristrutturazione. L'eventuale sostegno finanziario è comunque disposto successivamente all'approvazione del piano di ristrutturazione</a:t>
            </a:r>
            <a:r>
              <a:rPr lang="it-IT" altLang="it-IT" sz="1400" dirty="0"/>
              <a:t>» («</a:t>
            </a:r>
            <a:r>
              <a:rPr lang="it-IT" altLang="it-IT" sz="1400" b="1" dirty="0"/>
              <a:t>Piano di Ristrutturazione Aziendale</a:t>
            </a:r>
            <a:r>
              <a:rPr lang="it-IT" altLang="it-IT" sz="1400" dirty="0"/>
              <a:t>»).</a:t>
            </a:r>
          </a:p>
          <a:p>
            <a:pPr marL="0" indent="0" algn="just">
              <a:buNone/>
            </a:pPr>
            <a:r>
              <a:rPr lang="it-IT" sz="1400" dirty="0"/>
              <a:t>Il Piano di Ristrutturazione Aziendale è, pertanto, uno strumento indirizzato alla compagine sociale della Società (principalmente rappresentata dalla Regione Valle d’Aosta che ne detiene il 99,95% e che tramite la propria finanziaria </a:t>
            </a:r>
            <a:r>
              <a:rPr lang="it-IT" sz="1400" dirty="0" err="1"/>
              <a:t>Finaosta</a:t>
            </a:r>
            <a:r>
              <a:rPr lang="it-IT" sz="1400" dirty="0"/>
              <a:t> S.p.A. ha anche erogato importanti finanziamenti) al fine di valutare tra l’altro, ai sensi di quanto previsto nell’art. 4 della Legge Regionale, la possibilità della Regione di «</a:t>
            </a:r>
            <a:r>
              <a:rPr lang="it-IT" sz="1400" b="1" i="1" u="sng" dirty="0"/>
              <a:t>sostenere finanziariamente la Casino della </a:t>
            </a:r>
            <a:r>
              <a:rPr lang="it-IT" sz="1400" b="1" i="1" u="sng" dirty="0" err="1"/>
              <a:t>Vallée</a:t>
            </a:r>
            <a:r>
              <a:rPr lang="it-IT" sz="1400" b="1" i="1" u="sng" dirty="0"/>
              <a:t> S.p.A</a:t>
            </a:r>
            <a:r>
              <a:rPr lang="it-IT" sz="1400" i="1" dirty="0"/>
              <a:t>., anche in compartecipazione con terzi soggetti, </a:t>
            </a:r>
            <a:r>
              <a:rPr lang="it-IT" sz="1400" b="1" i="1" u="sng" dirty="0"/>
              <a:t>nell’ambito delle attività di sviluppo e di investimento contenute ed approvata nel piano di ristrutturazione</a:t>
            </a:r>
            <a:r>
              <a:rPr lang="it-IT" sz="1400" dirty="0"/>
              <a:t>». </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6</a:t>
            </a:fld>
            <a:endParaRPr lang="it-IT"/>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810268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Grp="1" noChangeArrowheads="1"/>
          </p:cNvSpPr>
          <p:nvPr>
            <p:ph idx="1"/>
          </p:nvPr>
        </p:nvSpPr>
        <p:spPr>
          <a:xfrm>
            <a:off x="257035" y="1282890"/>
            <a:ext cx="9391932" cy="3941913"/>
          </a:xfrm>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nSpc>
                <a:spcPts val="2000"/>
              </a:lnSpc>
              <a:buNone/>
            </a:pPr>
            <a:r>
              <a:rPr lang="it-IT" altLang="it-IT" sz="1400" dirty="0"/>
              <a:t>All’Amministratore Unico l’assemblea dei soci ha chiesto «… </a:t>
            </a:r>
            <a:r>
              <a:rPr lang="it-IT" altLang="it-IT" sz="1400" b="1" u="sng" dirty="0"/>
              <a:t>un significativo cambio di rotta nella gestione, in linea con le indicazioni del Consiglio Regionale</a:t>
            </a:r>
            <a:r>
              <a:rPr lang="it-IT" altLang="it-IT" sz="1400" dirty="0"/>
              <a:t> …».</a:t>
            </a:r>
          </a:p>
          <a:p>
            <a:pPr marL="0" indent="0">
              <a:lnSpc>
                <a:spcPts val="2000"/>
              </a:lnSpc>
              <a:buNone/>
            </a:pPr>
            <a:r>
              <a:rPr lang="it-IT" altLang="it-IT" sz="1400" dirty="0"/>
              <a:t>A tal fine, l’Amministratore Unico ha selezionato un pool di esperti (il «</a:t>
            </a:r>
            <a:r>
              <a:rPr lang="it-IT" altLang="it-IT" sz="1400" b="1" dirty="0"/>
              <a:t>Pool Professionisti») </a:t>
            </a:r>
            <a:r>
              <a:rPr lang="it-IT" altLang="it-IT" sz="1400" dirty="0"/>
              <a:t>composto dai seguenti professionisti:</a:t>
            </a:r>
          </a:p>
          <a:p>
            <a:pPr lvl="1">
              <a:lnSpc>
                <a:spcPts val="2000"/>
              </a:lnSpc>
            </a:pPr>
            <a:r>
              <a:rPr lang="it-IT" altLang="it-IT" sz="1400" dirty="0"/>
              <a:t>Avvocato Vittorio Provera, dello studio </a:t>
            </a:r>
            <a:r>
              <a:rPr lang="it-IT" altLang="it-IT" sz="1400" dirty="0" err="1"/>
              <a:t>Trifirò</a:t>
            </a:r>
            <a:r>
              <a:rPr lang="it-IT" altLang="it-IT" sz="1400" dirty="0"/>
              <a:t> di Milano, in qualità di legale giuslavorista,</a:t>
            </a:r>
          </a:p>
          <a:p>
            <a:pPr lvl="1">
              <a:lnSpc>
                <a:spcPts val="2000"/>
              </a:lnSpc>
            </a:pPr>
            <a:r>
              <a:rPr lang="it-IT" altLang="it-IT" sz="1400" dirty="0"/>
              <a:t>Avvocato Silvio Tersilla, dello studio Gianni, </a:t>
            </a:r>
            <a:r>
              <a:rPr lang="it-IT" altLang="it-IT" sz="1400" dirty="0" err="1"/>
              <a:t>Origoni</a:t>
            </a:r>
            <a:r>
              <a:rPr lang="it-IT" altLang="it-IT" sz="1400" dirty="0"/>
              <a:t>, Grippo, Cappelli &amp; Partners, in qualità di </a:t>
            </a:r>
            <a:r>
              <a:rPr lang="it-IT" altLang="it-IT" sz="1400" dirty="0" err="1"/>
              <a:t>advisor</a:t>
            </a:r>
            <a:r>
              <a:rPr lang="it-IT" altLang="it-IT" sz="1400" dirty="0"/>
              <a:t> legale,</a:t>
            </a:r>
          </a:p>
          <a:p>
            <a:pPr lvl="1">
              <a:lnSpc>
                <a:spcPts val="2000"/>
              </a:lnSpc>
            </a:pPr>
            <a:r>
              <a:rPr lang="it-IT" altLang="it-IT" sz="1400" dirty="0"/>
              <a:t>Dott. Massimo De Dominicis, dello studio DDP Partners di Milano, in qualità di </a:t>
            </a:r>
            <a:r>
              <a:rPr lang="it-IT" altLang="it-IT" sz="1400" dirty="0" err="1"/>
              <a:t>advisor</a:t>
            </a:r>
            <a:r>
              <a:rPr lang="it-IT" altLang="it-IT" sz="1400" dirty="0"/>
              <a:t> per la redazione del piano di ristrutturazione finanziaria,</a:t>
            </a:r>
          </a:p>
          <a:p>
            <a:pPr lvl="1">
              <a:lnSpc>
                <a:spcPts val="2000"/>
              </a:lnSpc>
            </a:pPr>
            <a:r>
              <a:rPr lang="it-IT" altLang="it-IT" sz="1400" dirty="0"/>
              <a:t>Dott. Botta Daniele, in qualità di esperto del settore alberghiero/</a:t>
            </a:r>
            <a:r>
              <a:rPr lang="it-IT" altLang="it-IT" sz="1400" dirty="0" err="1"/>
              <a:t>hotellerie</a:t>
            </a:r>
            <a:r>
              <a:rPr lang="it-IT" altLang="it-IT" sz="1400" dirty="0"/>
              <a:t>,</a:t>
            </a:r>
          </a:p>
          <a:p>
            <a:pPr lvl="1">
              <a:lnSpc>
                <a:spcPts val="2000"/>
              </a:lnSpc>
            </a:pPr>
            <a:r>
              <a:rPr lang="it-IT" altLang="it-IT" sz="1400" dirty="0"/>
              <a:t>Dottori Paolo Giovannini e Francesco Marino in qualità di esperti del settore «gioco»,</a:t>
            </a:r>
          </a:p>
          <a:p>
            <a:pPr lvl="1">
              <a:lnSpc>
                <a:spcPts val="2000"/>
              </a:lnSpc>
            </a:pPr>
            <a:r>
              <a:rPr lang="it-IT" altLang="it-IT" sz="1400" dirty="0"/>
              <a:t>La società </a:t>
            </a:r>
            <a:r>
              <a:rPr lang="it-IT" altLang="it-IT" sz="1400" dirty="0" err="1"/>
              <a:t>Deloitte</a:t>
            </a:r>
            <a:r>
              <a:rPr lang="it-IT" altLang="it-IT" sz="1400" dirty="0"/>
              <a:t>, in persona del partner dott. Mattia Franchi, per la redazione del piano industriale di sviluppo.</a:t>
            </a:r>
          </a:p>
        </p:txBody>
      </p:sp>
      <p:sp>
        <p:nvSpPr>
          <p:cNvPr id="6" name="Sottotitolo 5"/>
          <p:cNvSpPr>
            <a:spLocks noGrp="1"/>
          </p:cNvSpPr>
          <p:nvPr>
            <p:ph type="subTitle" idx="13"/>
          </p:nvPr>
        </p:nvSpPr>
        <p:spPr/>
        <p:txBody>
          <a:bodyPr>
            <a:normAutofit lnSpcReduction="10000"/>
          </a:bodyPr>
          <a:lstStyle/>
          <a:p>
            <a:r>
              <a:rPr lang="it-IT" dirty="0"/>
              <a:t>b) La Nomina del Pool di Professionisti</a:t>
            </a:r>
          </a:p>
        </p:txBody>
      </p:sp>
      <p:sp>
        <p:nvSpPr>
          <p:cNvPr id="8" name="Titolo 1"/>
          <p:cNvSpPr>
            <a:spLocks noGrp="1"/>
          </p:cNvSpPr>
          <p:nvPr>
            <p:ph type="title"/>
          </p:nvPr>
        </p:nvSpPr>
        <p:spPr/>
        <p:txBody>
          <a:bodyPr>
            <a:normAutofit/>
          </a:bodyPr>
          <a:lstStyle/>
          <a:p>
            <a:r>
              <a:rPr lang="it-IT" dirty="0"/>
              <a:t>2. Executive Summary</a:t>
            </a:r>
          </a:p>
        </p:txBody>
      </p:sp>
      <p:sp>
        <p:nvSpPr>
          <p:cNvPr id="2" name="Segnaposto numero diapositiva 1"/>
          <p:cNvSpPr>
            <a:spLocks noGrp="1"/>
          </p:cNvSpPr>
          <p:nvPr>
            <p:ph type="sldNum" sz="quarter" idx="12"/>
          </p:nvPr>
        </p:nvSpPr>
        <p:spPr/>
        <p:txBody>
          <a:bodyPr/>
          <a:lstStyle/>
          <a:p>
            <a:fld id="{469478AE-E41C-4998-8501-3E5F968BCBEE}" type="slidenum">
              <a:rPr lang="it-IT" smtClean="0"/>
              <a:pPr/>
              <a:t>7</a:t>
            </a:fld>
            <a:endParaRPr lang="it-IT"/>
          </a:p>
        </p:txBody>
      </p:sp>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951538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contenuto 2"/>
          <p:cNvSpPr>
            <a:spLocks noGrp="1"/>
          </p:cNvSpPr>
          <p:nvPr>
            <p:ph idx="1"/>
          </p:nvPr>
        </p:nvSpPr>
        <p:spPr>
          <a:xfrm>
            <a:off x="257035" y="1116775"/>
            <a:ext cx="9391932" cy="3967561"/>
          </a:xfrm>
        </p:spPr>
        <p:txBody>
          <a:bodyPr>
            <a:spAutoFit/>
          </a:bodyPr>
          <a:lstStyle/>
          <a:p>
            <a:pPr marL="0" indent="0" algn="just">
              <a:lnSpc>
                <a:spcPts val="2000"/>
              </a:lnSpc>
              <a:buNone/>
            </a:pPr>
            <a:r>
              <a:rPr lang="it-IT" dirty="0"/>
              <a:t>Il Pool di Professionisti ha preso in esame il progetto predisposto dal precedente organo amministrativo, giungendo alle conclusioni che, rispetto alle previsioni della Legge Regionale n. 2 del 10 febbraio 2017 («</a:t>
            </a:r>
            <a:r>
              <a:rPr lang="it-IT" b="1" dirty="0"/>
              <a:t>Legge Regionale</a:t>
            </a:r>
            <a:r>
              <a:rPr lang="it-IT" dirty="0"/>
              <a:t>»):</a:t>
            </a:r>
          </a:p>
          <a:p>
            <a:pPr marL="263525" lvl="1" algn="just">
              <a:lnSpc>
                <a:spcPts val="2000"/>
              </a:lnSpc>
            </a:pPr>
            <a:r>
              <a:rPr lang="it-IT" dirty="0"/>
              <a:t>l’ipotesi formulata contempla la riduzione generalizzata del costo del lavoro attraverso la disdetta della contrattazione collettiva integrativa, nonché l’attuazione di una procedura di licenziamento collettivo che </a:t>
            </a:r>
            <a:r>
              <a:rPr lang="it-IT" b="1" dirty="0"/>
              <a:t>potrebbe teoricamente portare a future problematiche in termini di organizzazione dei servizi e di qualità delle prestazioni rese alla clientela :l</a:t>
            </a:r>
            <a:r>
              <a:rPr lang="it-IT" dirty="0"/>
              <a:t>a riduzione dei costi del personale non risulta improntata sulle specifiche esigenze funzionali dei singoli rami di attività, ma è stata determinata in modo «lineare»;</a:t>
            </a:r>
          </a:p>
          <a:p>
            <a:pPr marL="263525" lvl="1" algn="just">
              <a:lnSpc>
                <a:spcPts val="2000"/>
              </a:lnSpc>
            </a:pPr>
            <a:r>
              <a:rPr lang="it-IT" b="1" dirty="0"/>
              <a:t>non è stato approntato un progetto di riorganizzazione interna delle risorse umane restanti, né è stato predisposto un progetto per il recupero delle quote di mercato andate perse e per una modernizzazione delle attività;</a:t>
            </a:r>
          </a:p>
          <a:p>
            <a:pPr marL="263525" lvl="1" algn="just">
              <a:lnSpc>
                <a:spcPts val="2000"/>
              </a:lnSpc>
            </a:pPr>
            <a:r>
              <a:rPr lang="it-IT" b="1" dirty="0"/>
              <a:t>non è stato fatto alcuno specifico esame industriale dei vari settori di attività</a:t>
            </a:r>
            <a:r>
              <a:rPr lang="it-IT" dirty="0"/>
              <a:t> per verificare il livello di efficienza e le necessità strutturali per garantire la qualità dell’erogazione dei servizi e la possibilità di loro erogazione nel corso delle 24 ore, mancando, la predetta proposta, di un concreto riferimento all’attività operativa.</a:t>
            </a:r>
          </a:p>
          <a:p>
            <a:pPr marL="0" indent="0" algn="just">
              <a:lnSpc>
                <a:spcPts val="2000"/>
              </a:lnSpc>
              <a:buNone/>
            </a:pPr>
            <a:endParaRPr lang="it-IT" dirty="0"/>
          </a:p>
        </p:txBody>
      </p:sp>
      <p:sp>
        <p:nvSpPr>
          <p:cNvPr id="10" name="Titolo 1"/>
          <p:cNvSpPr>
            <a:spLocks noGrp="1"/>
          </p:cNvSpPr>
          <p:nvPr>
            <p:ph type="title"/>
          </p:nvPr>
        </p:nvSpPr>
        <p:spPr/>
        <p:txBody>
          <a:bodyPr>
            <a:normAutofit/>
          </a:bodyPr>
          <a:lstStyle/>
          <a:p>
            <a:r>
              <a:rPr lang="it-IT" dirty="0"/>
              <a:t>2. Executive Summary</a:t>
            </a:r>
          </a:p>
        </p:txBody>
      </p:sp>
      <p:sp>
        <p:nvSpPr>
          <p:cNvPr id="12" name="Sottotitolo 5"/>
          <p:cNvSpPr>
            <a:spLocks noGrp="1"/>
          </p:cNvSpPr>
          <p:nvPr>
            <p:ph type="subTitle" idx="13"/>
          </p:nvPr>
        </p:nvSpPr>
        <p:spPr/>
        <p:txBody>
          <a:bodyPr>
            <a:noAutofit/>
          </a:bodyPr>
          <a:lstStyle/>
          <a:p>
            <a:r>
              <a:rPr lang="it-IT" dirty="0"/>
              <a:t>c) L’esame del programma del precedente organo amministrativo</a:t>
            </a:r>
          </a:p>
        </p:txBody>
      </p:sp>
      <p:sp>
        <p:nvSpPr>
          <p:cNvPr id="2" name="Segnaposto numero diapositiva 1"/>
          <p:cNvSpPr>
            <a:spLocks noGrp="1"/>
          </p:cNvSpPr>
          <p:nvPr>
            <p:ph type="sldNum" sz="quarter" idx="12"/>
          </p:nvPr>
        </p:nvSpPr>
        <p:spPr/>
        <p:txBody>
          <a:bodyPr/>
          <a:lstStyle/>
          <a:p>
            <a:fld id="{469478AE-E41C-4998-8501-3E5F968BCBEE}" type="slidenum">
              <a:rPr lang="it-IT" smtClean="0"/>
              <a:pPr/>
              <a:t>8</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703049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egnaposto contenuto 4"/>
          <p:cNvSpPr>
            <a:spLocks noGrp="1"/>
          </p:cNvSpPr>
          <p:nvPr>
            <p:ph idx="1"/>
          </p:nvPr>
        </p:nvSpPr>
        <p:spPr>
          <a:xfrm>
            <a:off x="257035" y="1083599"/>
            <a:ext cx="9391932" cy="1015663"/>
          </a:xfrm>
        </p:spPr>
        <p:txBody>
          <a:bodyPr>
            <a:spAutoFit/>
          </a:bodyPr>
          <a:lstStyle/>
          <a:p>
            <a:pPr marL="0" indent="0" algn="just">
              <a:buNone/>
            </a:pPr>
            <a:r>
              <a:rPr lang="it-IT" dirty="0"/>
              <a:t>Oltre all’analisi del progetto del precedente organo amministrativo il Pool di Professionisti ha esaminato il modello di business della società, individuando due autonome business </a:t>
            </a:r>
            <a:r>
              <a:rPr lang="it-IT" dirty="0" err="1"/>
              <a:t>units</a:t>
            </a:r>
            <a:r>
              <a:rPr lang="it-IT" dirty="0"/>
              <a:t> (Aree), conducendo per ciascuna di esse le seguenti analisi SWOT, punti di forza (</a:t>
            </a:r>
            <a:r>
              <a:rPr lang="it-IT" dirty="0" err="1"/>
              <a:t>Strengths</a:t>
            </a:r>
            <a:r>
              <a:rPr lang="it-IT" dirty="0"/>
              <a:t>), i punti di debolezza (</a:t>
            </a:r>
            <a:r>
              <a:rPr lang="it-IT" dirty="0" err="1"/>
              <a:t>Weaknesses</a:t>
            </a:r>
            <a:r>
              <a:rPr lang="it-IT" dirty="0"/>
              <a:t>), le opportunità (</a:t>
            </a:r>
            <a:r>
              <a:rPr lang="it-IT" dirty="0" err="1"/>
              <a:t>Opportunities</a:t>
            </a:r>
            <a:r>
              <a:rPr lang="it-IT" dirty="0"/>
              <a:t>), e le minacce (</a:t>
            </a:r>
            <a:r>
              <a:rPr lang="it-IT" dirty="0" err="1"/>
              <a:t>Threats</a:t>
            </a:r>
            <a:r>
              <a:rPr lang="it-IT" dirty="0"/>
              <a:t>)</a:t>
            </a:r>
          </a:p>
        </p:txBody>
      </p:sp>
      <p:cxnSp>
        <p:nvCxnSpPr>
          <p:cNvPr id="6" name="Connettore diritto 5"/>
          <p:cNvCxnSpPr>
            <a:cxnSpLocks/>
          </p:cNvCxnSpPr>
          <p:nvPr/>
        </p:nvCxnSpPr>
        <p:spPr>
          <a:xfrm>
            <a:off x="5005548" y="2198804"/>
            <a:ext cx="0" cy="406973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Connettore diritto 6"/>
          <p:cNvCxnSpPr>
            <a:cxnSpLocks/>
          </p:cNvCxnSpPr>
          <p:nvPr/>
        </p:nvCxnSpPr>
        <p:spPr>
          <a:xfrm>
            <a:off x="881555" y="4325470"/>
            <a:ext cx="814289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3" name="CasellaDiTesto 12"/>
          <p:cNvSpPr txBox="1">
            <a:spLocks noChangeArrowheads="1"/>
          </p:cNvSpPr>
          <p:nvPr/>
        </p:nvSpPr>
        <p:spPr bwMode="auto">
          <a:xfrm>
            <a:off x="586306" y="2253238"/>
            <a:ext cx="4320000" cy="2246769"/>
          </a:xfrm>
          <a:prstGeom prst="rect">
            <a:avLst/>
          </a:prstGeom>
          <a:noFill/>
          <a:ln w="9525">
            <a:noFill/>
            <a:miter lim="800000"/>
            <a:headEnd/>
            <a:tailEnd/>
          </a:ln>
        </p:spPr>
        <p:txBody>
          <a:bodyPr wrap="square">
            <a:spAutoFit/>
          </a:bodyPr>
          <a:ls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lnSpc>
                <a:spcPts val="1800"/>
              </a:lnSpc>
              <a:spcBef>
                <a:spcPts val="600"/>
              </a:spcBef>
              <a:tabLst>
                <a:tab pos="1071563" algn="l"/>
              </a:tabLst>
            </a:pPr>
            <a:r>
              <a:rPr lang="it-IT" sz="1400" b="1" dirty="0">
                <a:latin typeface="Arial" panose="020B0604020202020204" pitchFamily="34" charset="0"/>
                <a:cs typeface="Arial" panose="020B0604020202020204" pitchFamily="34" charset="0"/>
              </a:rPr>
              <a:t>Forze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Disponibilità di una delle quattro concessioni nazionali (quasi-monopolio)</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Unica realtà italiana che combina albergo 5 stelle, SPA, convention, località turistica e casinò in un'unica struttura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Competenze e know-how del personale</a:t>
            </a:r>
          </a:p>
          <a:p>
            <a:pPr marL="171450" indent="-171450" algn="just">
              <a:lnSpc>
                <a:spcPts val="1800"/>
              </a:lnSpc>
              <a:spcBef>
                <a:spcPts val="600"/>
              </a:spcBef>
              <a:buFont typeface="Arial" panose="020B0604020202020204" pitchFamily="34" charset="0"/>
              <a:buChar char="•"/>
              <a:tabLst>
                <a:tab pos="1071563" algn="l"/>
              </a:tabLst>
            </a:pPr>
            <a:endParaRPr lang="it-IT" sz="1400" dirty="0">
              <a:latin typeface="Arial" panose="020B0604020202020204" pitchFamily="34" charset="0"/>
              <a:cs typeface="Arial" panose="020B0604020202020204" pitchFamily="34" charset="0"/>
            </a:endParaRPr>
          </a:p>
        </p:txBody>
      </p:sp>
      <p:sp>
        <p:nvSpPr>
          <p:cNvPr id="14" name="CasellaDiTesto 13"/>
          <p:cNvSpPr txBox="1">
            <a:spLocks noChangeArrowheads="1"/>
          </p:cNvSpPr>
          <p:nvPr/>
        </p:nvSpPr>
        <p:spPr bwMode="auto">
          <a:xfrm>
            <a:off x="5106541" y="2253238"/>
            <a:ext cx="4320000" cy="2169825"/>
          </a:xfrm>
          <a:prstGeom prst="rect">
            <a:avLst/>
          </a:prstGeom>
          <a:noFill/>
          <a:ln w="9525">
            <a:noFill/>
            <a:miter lim="800000"/>
            <a:headEnd/>
            <a:tailEnd/>
          </a:ln>
        </p:spPr>
        <p:txBody>
          <a:bodyPr wrap="square">
            <a:spAutoFit/>
          </a:bodyPr>
          <a:ls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lnSpc>
                <a:spcPts val="1800"/>
              </a:lnSpc>
              <a:spcBef>
                <a:spcPts val="600"/>
              </a:spcBef>
              <a:tabLst>
                <a:tab pos="1071563" algn="l"/>
              </a:tabLst>
            </a:pPr>
            <a:r>
              <a:rPr lang="it-IT" sz="1400" b="1" dirty="0">
                <a:latin typeface="Arial" panose="020B0604020202020204" pitchFamily="34" charset="0"/>
                <a:cs typeface="Arial" panose="020B0604020202020204" pitchFamily="34" charset="0"/>
              </a:rPr>
              <a:t>Debolezze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Alta incidenza costo del lavoro</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Rigidità organizzativa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Equilibrio finanziario</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Difficile sinergia tra Albergo e Casinò</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Lontananza da Milano e Torino</a:t>
            </a:r>
          </a:p>
          <a:p>
            <a:pPr marL="171450" indent="-171450" algn="just">
              <a:lnSpc>
                <a:spcPts val="1800"/>
              </a:lnSpc>
              <a:spcBef>
                <a:spcPts val="600"/>
              </a:spcBef>
              <a:buFont typeface="Arial" panose="020B0604020202020204" pitchFamily="34" charset="0"/>
              <a:buChar char="•"/>
              <a:tabLst>
                <a:tab pos="1071563" algn="l"/>
              </a:tabLst>
            </a:pPr>
            <a:endParaRPr lang="it-IT" sz="1400" dirty="0">
              <a:latin typeface="Arial" panose="020B0604020202020204" pitchFamily="34" charset="0"/>
              <a:cs typeface="Arial" panose="020B0604020202020204" pitchFamily="34" charset="0"/>
            </a:endParaRPr>
          </a:p>
        </p:txBody>
      </p:sp>
      <p:sp>
        <p:nvSpPr>
          <p:cNvPr id="15" name="CasellaDiTesto 14"/>
          <p:cNvSpPr txBox="1">
            <a:spLocks noChangeArrowheads="1"/>
          </p:cNvSpPr>
          <p:nvPr/>
        </p:nvSpPr>
        <p:spPr bwMode="auto">
          <a:xfrm>
            <a:off x="586306" y="4487605"/>
            <a:ext cx="4320000" cy="1785104"/>
          </a:xfrm>
          <a:prstGeom prst="rect">
            <a:avLst/>
          </a:prstGeom>
          <a:noFill/>
          <a:ln w="9525">
            <a:noFill/>
            <a:miter lim="800000"/>
            <a:headEnd/>
            <a:tailEnd/>
          </a:ln>
        </p:spPr>
        <p:txBody>
          <a:bodyPr wrap="square">
            <a:spAutoFit/>
          </a:bodyPr>
          <a:ls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lnSpc>
                <a:spcPts val="1800"/>
              </a:lnSpc>
              <a:spcBef>
                <a:spcPts val="600"/>
              </a:spcBef>
              <a:tabLst>
                <a:tab pos="1071563" algn="l"/>
              </a:tabLst>
            </a:pPr>
            <a:r>
              <a:rPr lang="it-IT" sz="1400" b="1" dirty="0">
                <a:latin typeface="Arial" panose="020B0604020202020204" pitchFamily="34" charset="0"/>
                <a:cs typeface="Arial" panose="020B0604020202020204" pitchFamily="34" charset="0"/>
              </a:rPr>
              <a:t>Opportunità</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Incremento domanda giochi online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Proposta di legge per riduzione slot</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Differente pressione fiscale del Casinò rispetto ai competitor</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Contesto normativo lineare, semplice e stabile</a:t>
            </a:r>
          </a:p>
        </p:txBody>
      </p:sp>
      <p:sp>
        <p:nvSpPr>
          <p:cNvPr id="16" name="CasellaDiTesto 15"/>
          <p:cNvSpPr txBox="1">
            <a:spLocks noChangeArrowheads="1"/>
          </p:cNvSpPr>
          <p:nvPr/>
        </p:nvSpPr>
        <p:spPr bwMode="auto">
          <a:xfrm>
            <a:off x="5106541" y="4487605"/>
            <a:ext cx="4320000" cy="1400383"/>
          </a:xfrm>
          <a:prstGeom prst="rect">
            <a:avLst/>
          </a:prstGeom>
          <a:noFill/>
          <a:ln w="9525">
            <a:noFill/>
            <a:miter lim="800000"/>
            <a:headEnd/>
            <a:tailEnd/>
          </a:ln>
        </p:spPr>
        <p:txBody>
          <a:bodyPr wrap="square">
            <a:spAutoFit/>
          </a:bodyPr>
          <a:ls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lnSpc>
                <a:spcPts val="1800"/>
              </a:lnSpc>
              <a:spcBef>
                <a:spcPts val="600"/>
              </a:spcBef>
              <a:tabLst>
                <a:tab pos="1071563" algn="l"/>
              </a:tabLst>
            </a:pPr>
            <a:r>
              <a:rPr lang="it-IT" sz="1400" b="1" dirty="0">
                <a:latin typeface="Arial" panose="020B0604020202020204" pitchFamily="34" charset="0"/>
                <a:cs typeface="Arial" panose="020B0604020202020204" pitchFamily="34" charset="0"/>
              </a:rPr>
              <a:t>Minacce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Attuale trend in calo della domanda di giochi tradizionali</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Instabilità legislativa in materia valutaria e aggravio relativi adempimenti</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9</a:t>
            </a:fld>
            <a:endParaRPr lang="it-IT"/>
          </a:p>
        </p:txBody>
      </p:sp>
      <p:sp>
        <p:nvSpPr>
          <p:cNvPr id="11" name="Sottotitolo 10"/>
          <p:cNvSpPr>
            <a:spLocks noGrp="1"/>
          </p:cNvSpPr>
          <p:nvPr>
            <p:ph type="subTitle" idx="13"/>
          </p:nvPr>
        </p:nvSpPr>
        <p:spPr/>
        <p:txBody>
          <a:bodyPr>
            <a:normAutofit lnSpcReduction="10000"/>
          </a:bodyPr>
          <a:lstStyle/>
          <a:p>
            <a:r>
              <a:rPr lang="it-IT" dirty="0"/>
              <a:t>d) Analisi SWOT Area Giochi</a:t>
            </a:r>
          </a:p>
        </p:txBody>
      </p:sp>
      <p:sp>
        <p:nvSpPr>
          <p:cNvPr id="18" name="Titolo 1"/>
          <p:cNvSpPr>
            <a:spLocks noGrp="1"/>
          </p:cNvSpPr>
          <p:nvPr>
            <p:ph type="title"/>
          </p:nvPr>
        </p:nvSpPr>
        <p:spPr/>
        <p:txBody>
          <a:bodyPr>
            <a:normAutofit/>
          </a:bodyPr>
          <a:lstStyle/>
          <a:p>
            <a:r>
              <a:rPr lang="it-IT" dirty="0"/>
              <a:t>2. Executive Summary</a:t>
            </a:r>
          </a:p>
        </p:txBody>
      </p:sp>
      <p:sp>
        <p:nvSpPr>
          <p:cNvPr id="12"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041396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p:txBody>
          <a:bodyPr>
            <a:normAutofit lnSpcReduction="10000"/>
          </a:bodyPr>
          <a:lstStyle/>
          <a:p>
            <a:r>
              <a:rPr lang="it-IT" dirty="0"/>
              <a:t>e) Analisi SWOT Area - Resort - Hotel, Spa e centro congressi</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10</a:t>
            </a:fld>
            <a:endParaRPr lang="it-IT"/>
          </a:p>
        </p:txBody>
      </p:sp>
      <p:cxnSp>
        <p:nvCxnSpPr>
          <p:cNvPr id="8" name="Connettore diritto 7"/>
          <p:cNvCxnSpPr>
            <a:cxnSpLocks/>
          </p:cNvCxnSpPr>
          <p:nvPr/>
        </p:nvCxnSpPr>
        <p:spPr>
          <a:xfrm>
            <a:off x="4829430" y="1141454"/>
            <a:ext cx="0" cy="533554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Connettore diritto 8"/>
          <p:cNvCxnSpPr>
            <a:cxnSpLocks/>
          </p:cNvCxnSpPr>
          <p:nvPr/>
        </p:nvCxnSpPr>
        <p:spPr>
          <a:xfrm>
            <a:off x="429495" y="3730143"/>
            <a:ext cx="9010438"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CasellaDiTesto 9"/>
          <p:cNvSpPr txBox="1">
            <a:spLocks noChangeArrowheads="1"/>
          </p:cNvSpPr>
          <p:nvPr/>
        </p:nvSpPr>
        <p:spPr bwMode="auto">
          <a:xfrm>
            <a:off x="429495" y="1067316"/>
            <a:ext cx="4320000" cy="3016210"/>
          </a:xfrm>
          <a:prstGeom prst="rect">
            <a:avLst/>
          </a:prstGeom>
          <a:noFill/>
          <a:ln w="9525">
            <a:noFill/>
            <a:miter lim="800000"/>
            <a:headEnd/>
            <a:tailEnd/>
          </a:ln>
        </p:spPr>
        <p:txBody>
          <a:bodyPr wrap="square">
            <a:spAutoFit/>
          </a:bodyPr>
          <a:ls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lnSpc>
                <a:spcPts val="1800"/>
              </a:lnSpc>
              <a:spcBef>
                <a:spcPts val="600"/>
              </a:spcBef>
              <a:tabLst>
                <a:tab pos="1071563" algn="l"/>
              </a:tabLst>
            </a:pPr>
            <a:r>
              <a:rPr lang="it-IT" sz="1400" b="1" dirty="0">
                <a:latin typeface="Arial" panose="020B0604020202020204" pitchFamily="34" charset="0"/>
                <a:cs typeface="Arial" panose="020B0604020202020204" pitchFamily="34" charset="0"/>
              </a:rPr>
              <a:t>Forze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Unica realtà italiana che combina albergo 5 stelle, SPA, centro congressi, località turistica e casinò in un'unica struttura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Lussuosa SPA con piscina interna/esterna, 3 campi da tennis, piscina olimpionica riscaldata esterna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Ristorante "1908" potenzialmente a livello gourmet o stellato</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Eliporto</a:t>
            </a:r>
          </a:p>
          <a:p>
            <a:pPr marL="171450" indent="-171450" algn="just">
              <a:lnSpc>
                <a:spcPts val="1800"/>
              </a:lnSpc>
              <a:spcBef>
                <a:spcPts val="600"/>
              </a:spcBef>
              <a:buFont typeface="Arial" panose="020B0604020202020204" pitchFamily="34" charset="0"/>
              <a:buChar char="•"/>
              <a:tabLst>
                <a:tab pos="1071563" algn="l"/>
              </a:tabLst>
            </a:pPr>
            <a:endParaRPr lang="it-IT" sz="1400" dirty="0">
              <a:latin typeface="Arial" panose="020B0604020202020204" pitchFamily="34" charset="0"/>
              <a:cs typeface="Arial" panose="020B0604020202020204" pitchFamily="34" charset="0"/>
            </a:endParaRPr>
          </a:p>
        </p:txBody>
      </p:sp>
      <p:sp>
        <p:nvSpPr>
          <p:cNvPr id="11" name="CasellaDiTesto 10"/>
          <p:cNvSpPr txBox="1">
            <a:spLocks noChangeArrowheads="1"/>
          </p:cNvSpPr>
          <p:nvPr/>
        </p:nvSpPr>
        <p:spPr bwMode="auto">
          <a:xfrm>
            <a:off x="4953000" y="1070229"/>
            <a:ext cx="4320000" cy="2631490"/>
          </a:xfrm>
          <a:prstGeom prst="rect">
            <a:avLst/>
          </a:prstGeom>
          <a:noFill/>
          <a:ln w="9525">
            <a:noFill/>
            <a:miter lim="800000"/>
            <a:headEnd/>
            <a:tailEnd/>
          </a:ln>
        </p:spPr>
        <p:txBody>
          <a:bodyPr wrap="square">
            <a:spAutoFit/>
          </a:bodyPr>
          <a:ls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lnSpc>
                <a:spcPts val="1800"/>
              </a:lnSpc>
              <a:spcBef>
                <a:spcPts val="600"/>
              </a:spcBef>
              <a:tabLst>
                <a:tab pos="1071563" algn="l"/>
              </a:tabLst>
            </a:pPr>
            <a:r>
              <a:rPr lang="it-IT" sz="1400" b="1" dirty="0">
                <a:latin typeface="Arial" panose="020B0604020202020204" pitchFamily="34" charset="0"/>
                <a:cs typeface="Arial" panose="020B0604020202020204" pitchFamily="34" charset="0"/>
              </a:rPr>
              <a:t>Debolezze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Assenza di una strategia commerciale e di marketing</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Assenza di figure chiave nell’organigramma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Controllo di gestione da migliorare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Personale insufficiente per gli standard di un 5 stelle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Assenza di figure chiave nell’organigramma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Servizi non in linea con un 5 stelle</a:t>
            </a:r>
          </a:p>
        </p:txBody>
      </p:sp>
      <p:sp>
        <p:nvSpPr>
          <p:cNvPr id="12" name="CasellaDiTesto 11"/>
          <p:cNvSpPr txBox="1">
            <a:spLocks noChangeArrowheads="1"/>
          </p:cNvSpPr>
          <p:nvPr/>
        </p:nvSpPr>
        <p:spPr bwMode="auto">
          <a:xfrm>
            <a:off x="429495" y="3730144"/>
            <a:ext cx="4320000" cy="2785378"/>
          </a:xfrm>
          <a:prstGeom prst="rect">
            <a:avLst/>
          </a:prstGeom>
          <a:noFill/>
          <a:ln w="9525">
            <a:noFill/>
            <a:miter lim="800000"/>
            <a:headEnd/>
            <a:tailEnd/>
          </a:ln>
        </p:spPr>
        <p:txBody>
          <a:bodyPr wrap="square">
            <a:spAutoFit/>
          </a:bodyPr>
          <a:ls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lnSpc>
                <a:spcPts val="1800"/>
              </a:lnSpc>
              <a:spcBef>
                <a:spcPts val="600"/>
              </a:spcBef>
              <a:tabLst>
                <a:tab pos="1071563" algn="l"/>
              </a:tabLst>
            </a:pPr>
            <a:r>
              <a:rPr lang="it-IT" sz="1400" b="1" dirty="0">
                <a:latin typeface="Arial" panose="020B0604020202020204" pitchFamily="34" charset="0"/>
                <a:cs typeface="Arial" panose="020B0604020202020204" pitchFamily="34" charset="0"/>
              </a:rPr>
              <a:t>Opportunità</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Incremento domanda alberghi benessere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Unicità del contesto locale (Natura, Castelli, Sport, Storia)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Le attività di promozione turistica della Valle d’Aosta (imponenti) valorizzano la struttura alberghiera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Accessibilità immediata dall’autostrada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Possibilità di collaborare con le strutture alberghiere del territorio</a:t>
            </a:r>
          </a:p>
        </p:txBody>
      </p:sp>
      <p:sp>
        <p:nvSpPr>
          <p:cNvPr id="13" name="CasellaDiTesto 12"/>
          <p:cNvSpPr txBox="1">
            <a:spLocks noChangeArrowheads="1"/>
          </p:cNvSpPr>
          <p:nvPr/>
        </p:nvSpPr>
        <p:spPr bwMode="auto">
          <a:xfrm>
            <a:off x="4953876" y="3730143"/>
            <a:ext cx="4320000" cy="1554272"/>
          </a:xfrm>
          <a:prstGeom prst="rect">
            <a:avLst/>
          </a:prstGeom>
          <a:noFill/>
          <a:ln w="9525">
            <a:noFill/>
            <a:miter lim="800000"/>
            <a:headEnd/>
            <a:tailEnd/>
          </a:ln>
        </p:spPr>
        <p:txBody>
          <a:bodyPr wrap="square">
            <a:spAutoFit/>
          </a:bodyPr>
          <a:ls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just">
              <a:lnSpc>
                <a:spcPts val="1800"/>
              </a:lnSpc>
              <a:spcBef>
                <a:spcPts val="600"/>
              </a:spcBef>
              <a:tabLst>
                <a:tab pos="1071563" algn="l"/>
              </a:tabLst>
            </a:pPr>
            <a:r>
              <a:rPr lang="it-IT" sz="1400" b="1" dirty="0">
                <a:latin typeface="Arial" panose="020B0604020202020204" pitchFamily="34" charset="0"/>
                <a:cs typeface="Arial" panose="020B0604020202020204" pitchFamily="34" charset="0"/>
              </a:rPr>
              <a:t>Minacce</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Presenza di struttura termale nella zona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Vocazione ricettiva generica della zona</a:t>
            </a:r>
          </a:p>
          <a:p>
            <a:pPr marL="171450" indent="-171450" algn="just">
              <a:lnSpc>
                <a:spcPts val="1800"/>
              </a:lnSpc>
              <a:spcBef>
                <a:spcPts val="600"/>
              </a:spcBef>
              <a:buFont typeface="Arial" panose="020B0604020202020204" pitchFamily="34" charset="0"/>
              <a:buChar char="•"/>
              <a:tabLst>
                <a:tab pos="1071563" algn="l"/>
              </a:tabLst>
            </a:pPr>
            <a:r>
              <a:rPr lang="it-IT" sz="1400" dirty="0">
                <a:latin typeface="Arial" panose="020B0604020202020204" pitchFamily="34" charset="0"/>
                <a:cs typeface="Arial" panose="020B0604020202020204" pitchFamily="34" charset="0"/>
              </a:rPr>
              <a:t>Carente collegamento ferroviario </a:t>
            </a:r>
          </a:p>
          <a:p>
            <a:pPr marL="171450" indent="-171450" algn="just">
              <a:lnSpc>
                <a:spcPts val="1800"/>
              </a:lnSpc>
              <a:spcBef>
                <a:spcPts val="600"/>
              </a:spcBef>
              <a:buFont typeface="Arial" panose="020B0604020202020204" pitchFamily="34" charset="0"/>
              <a:buChar char="•"/>
              <a:tabLst>
                <a:tab pos="1071563" algn="l"/>
              </a:tabLst>
            </a:pPr>
            <a:endParaRPr lang="it-IT" sz="1400" dirty="0">
              <a:latin typeface="Arial" panose="020B0604020202020204" pitchFamily="34" charset="0"/>
              <a:cs typeface="Arial" panose="020B0604020202020204" pitchFamily="34" charset="0"/>
            </a:endParaRPr>
          </a:p>
        </p:txBody>
      </p:sp>
      <p:sp>
        <p:nvSpPr>
          <p:cNvPr id="14" name="Titolo 1"/>
          <p:cNvSpPr>
            <a:spLocks noGrp="1"/>
          </p:cNvSpPr>
          <p:nvPr>
            <p:ph type="title"/>
          </p:nvPr>
        </p:nvSpPr>
        <p:spPr/>
        <p:txBody>
          <a:bodyPr>
            <a:normAutofit/>
          </a:bodyPr>
          <a:lstStyle/>
          <a:p>
            <a:r>
              <a:rPr lang="it-IT" dirty="0"/>
              <a:t>2. Executive Summary</a:t>
            </a:r>
          </a:p>
        </p:txBody>
      </p:sp>
      <p:sp>
        <p:nvSpPr>
          <p:cNvPr id="15"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039492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contenuto 2"/>
          <p:cNvSpPr>
            <a:spLocks noGrp="1"/>
          </p:cNvSpPr>
          <p:nvPr>
            <p:ph idx="1"/>
          </p:nvPr>
        </p:nvSpPr>
        <p:spPr>
          <a:xfrm>
            <a:off x="257035" y="1116775"/>
            <a:ext cx="9391932" cy="3477875"/>
          </a:xfrm>
        </p:spPr>
        <p:txBody>
          <a:bodyPr>
            <a:spAutoFit/>
          </a:bodyPr>
          <a:lstStyle/>
          <a:p>
            <a:pPr marL="0" indent="0" algn="just">
              <a:lnSpc>
                <a:spcPct val="150000"/>
              </a:lnSpc>
              <a:buNone/>
            </a:pPr>
            <a:endParaRPr lang="it-IT" sz="2000" b="1" u="sng" dirty="0"/>
          </a:p>
          <a:p>
            <a:pPr marL="0" indent="0" algn="just">
              <a:lnSpc>
                <a:spcPct val="150000"/>
              </a:lnSpc>
              <a:buNone/>
            </a:pPr>
            <a:endParaRPr lang="it-IT" sz="2000" b="1" u="sng" dirty="0"/>
          </a:p>
          <a:p>
            <a:pPr marL="0" indent="0" algn="just">
              <a:lnSpc>
                <a:spcPct val="150000"/>
              </a:lnSpc>
              <a:buNone/>
            </a:pPr>
            <a:r>
              <a:rPr lang="it-IT" sz="2000" b="1" u="sng" dirty="0"/>
              <a:t>Il Pool di Professionisti è giunto alla conclusione che il presente Piano di Ristrutturazione Aziendale è, alla luce delle analisi appena evidenziate, essenzialmente un «piano di rilancio e sviluppo» delle attività del Casinò e del Resort - Hotel, che non può prescindere da una ristrutturazione dei costi del personale.</a:t>
            </a:r>
            <a:endParaRPr lang="it-IT" sz="2000" dirty="0"/>
          </a:p>
        </p:txBody>
      </p:sp>
      <p:sp>
        <p:nvSpPr>
          <p:cNvPr id="10" name="Titolo 1"/>
          <p:cNvSpPr>
            <a:spLocks noGrp="1"/>
          </p:cNvSpPr>
          <p:nvPr>
            <p:ph type="title"/>
          </p:nvPr>
        </p:nvSpPr>
        <p:spPr/>
        <p:txBody>
          <a:bodyPr>
            <a:normAutofit/>
          </a:bodyPr>
          <a:lstStyle/>
          <a:p>
            <a:r>
              <a:rPr lang="it-IT" dirty="0"/>
              <a:t>2. Executive Summary</a:t>
            </a:r>
          </a:p>
        </p:txBody>
      </p:sp>
      <p:sp>
        <p:nvSpPr>
          <p:cNvPr id="12" name="Sottotitolo 5"/>
          <p:cNvSpPr>
            <a:spLocks noGrp="1"/>
          </p:cNvSpPr>
          <p:nvPr>
            <p:ph type="subTitle" idx="13"/>
          </p:nvPr>
        </p:nvSpPr>
        <p:spPr>
          <a:xfrm>
            <a:off x="257034" y="584345"/>
            <a:ext cx="9058415" cy="330055"/>
          </a:xfrm>
        </p:spPr>
        <p:txBody>
          <a:bodyPr>
            <a:noAutofit/>
          </a:bodyPr>
          <a:lstStyle/>
          <a:p>
            <a:r>
              <a:rPr lang="it-IT" dirty="0"/>
              <a:t>f) Il Piano di Ristrutturazione Aziendale come piano di rilancio e sviluppo</a:t>
            </a:r>
          </a:p>
        </p:txBody>
      </p:sp>
      <p:sp>
        <p:nvSpPr>
          <p:cNvPr id="2" name="Segnaposto numero diapositiva 1"/>
          <p:cNvSpPr>
            <a:spLocks noGrp="1"/>
          </p:cNvSpPr>
          <p:nvPr>
            <p:ph type="sldNum" sz="quarter" idx="12"/>
          </p:nvPr>
        </p:nvSpPr>
        <p:spPr/>
        <p:txBody>
          <a:bodyPr/>
          <a:lstStyle/>
          <a:p>
            <a:fld id="{469478AE-E41C-4998-8501-3E5F968BCBEE}" type="slidenum">
              <a:rPr lang="it-IT" smtClean="0"/>
              <a:pPr/>
              <a:t>11</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875547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contenuto 2"/>
          <p:cNvSpPr>
            <a:spLocks noGrp="1"/>
          </p:cNvSpPr>
          <p:nvPr>
            <p:ph idx="1"/>
          </p:nvPr>
        </p:nvSpPr>
        <p:spPr>
          <a:xfrm>
            <a:off x="257035" y="1092061"/>
            <a:ext cx="9391932" cy="5153783"/>
          </a:xfrm>
        </p:spPr>
        <p:txBody>
          <a:bodyPr>
            <a:spAutoFit/>
          </a:bodyPr>
          <a:lstStyle/>
          <a:p>
            <a:r>
              <a:rPr lang="it-IT" dirty="0"/>
              <a:t>Il piano di rilancio e sviluppo si basa sulle seguenti azioni relative alla </a:t>
            </a:r>
            <a:r>
              <a:rPr lang="it-IT" b="1" dirty="0"/>
              <a:t>Area Giochi</a:t>
            </a:r>
            <a:r>
              <a:rPr lang="it-IT" dirty="0"/>
              <a:t>:</a:t>
            </a:r>
          </a:p>
          <a:p>
            <a:pPr lvl="1" algn="just"/>
            <a:r>
              <a:rPr lang="it-IT" dirty="0"/>
              <a:t>Introduzione di nuovi giochi per specifici target di clientela (cinesi, russi, thailandesi)</a:t>
            </a:r>
          </a:p>
          <a:p>
            <a:pPr lvl="1" algn="just"/>
            <a:r>
              <a:rPr lang="it-IT" dirty="0"/>
              <a:t>Maggiore flessibilità dell’offerta di giochi in relazione alla variazione della domanda riscontrata in sala </a:t>
            </a:r>
          </a:p>
          <a:p>
            <a:pPr lvl="1" algn="just"/>
            <a:r>
              <a:rPr lang="it-IT" dirty="0"/>
              <a:t>Nuove iniziative di marketing (eventi legati al lusso, incontri sportivi, eventi «</a:t>
            </a:r>
            <a:r>
              <a:rPr lang="it-IT" dirty="0" err="1"/>
              <a:t>food</a:t>
            </a:r>
            <a:r>
              <a:rPr lang="it-IT" dirty="0"/>
              <a:t>» e degustazioni, collaborazioni con i </a:t>
            </a:r>
            <a:r>
              <a:rPr lang="it-IT" dirty="0" err="1"/>
              <a:t>porteurs</a:t>
            </a:r>
            <a:r>
              <a:rPr lang="it-IT" dirty="0"/>
              <a:t>), Web marketing</a:t>
            </a:r>
          </a:p>
          <a:p>
            <a:pPr lvl="1" algn="just"/>
            <a:r>
              <a:rPr lang="it-IT" dirty="0"/>
              <a:t>Nuove offerte di gioco</a:t>
            </a:r>
          </a:p>
          <a:p>
            <a:pPr lvl="2" algn="just"/>
            <a:r>
              <a:rPr lang="it-IT" dirty="0"/>
              <a:t>Gioco Live (collegamento in diretta con il croupier del Casinò) offerto in modalità B2B agli altri operatori on line</a:t>
            </a:r>
          </a:p>
          <a:p>
            <a:pPr lvl="2" algn="just"/>
            <a:r>
              <a:rPr lang="it-IT" dirty="0"/>
              <a:t>Gioco on line con marchio «Casinò della </a:t>
            </a:r>
            <a:r>
              <a:rPr lang="it-IT" dirty="0" err="1"/>
              <a:t>Vallée</a:t>
            </a:r>
            <a:r>
              <a:rPr lang="it-IT" dirty="0"/>
              <a:t>»</a:t>
            </a:r>
          </a:p>
          <a:p>
            <a:pPr lvl="2" algn="just"/>
            <a:r>
              <a:rPr lang="it-IT" dirty="0"/>
              <a:t>Gioco in contesto virtuale GCV offerto in anteprima mondiale (creazione ambienti virtuali nel Casinò)</a:t>
            </a:r>
          </a:p>
          <a:p>
            <a:r>
              <a:rPr lang="it-IT" dirty="0"/>
              <a:t>Il piano di rilancio e sviluppo si basa sulle seguenti azioni relative alla </a:t>
            </a:r>
            <a:r>
              <a:rPr lang="it-IT" b="1" dirty="0"/>
              <a:t>Area Resort - Hotel</a:t>
            </a:r>
            <a:r>
              <a:rPr lang="it-IT" dirty="0"/>
              <a:t>:</a:t>
            </a:r>
          </a:p>
          <a:p>
            <a:pPr lvl="1" algn="just"/>
            <a:r>
              <a:rPr lang="it-IT" dirty="0"/>
              <a:t>Iniziative di marketing (individuazione di mercati esteri dove è presente un turismo legato ai Casinò, pubblicità su riviste nazionali e internazionali destinate a clientela esclusiva, promozioni speciali che uniscano il soggiorno in un luogo di charme ad una ristorazione di eccellenza e al gioco nel Casinò)</a:t>
            </a:r>
          </a:p>
          <a:p>
            <a:pPr lvl="1" algn="just"/>
            <a:r>
              <a:rPr lang="it-IT" dirty="0"/>
              <a:t>Attività di ristorazione (potenziamento ristorante "1908" mediante il raggiungimento di un livello gourmet o stellato, vetrina delle eccellenze dei prodotti e delle tradizioni enogastronomiche locali)</a:t>
            </a:r>
          </a:p>
          <a:p>
            <a:pPr lvl="1" algn="just"/>
            <a:r>
              <a:rPr lang="it-IT" dirty="0"/>
              <a:t>Organizzazione di congressi e convention aziendali</a:t>
            </a:r>
          </a:p>
          <a:p>
            <a:pPr lvl="1" algn="just"/>
            <a:r>
              <a:rPr lang="it-IT" dirty="0"/>
              <a:t>Miglioramento dei servizi alberghieri e del sistema di gestione</a:t>
            </a:r>
          </a:p>
        </p:txBody>
      </p:sp>
      <p:sp>
        <p:nvSpPr>
          <p:cNvPr id="10" name="Titolo 1"/>
          <p:cNvSpPr>
            <a:spLocks noGrp="1"/>
          </p:cNvSpPr>
          <p:nvPr>
            <p:ph type="title"/>
          </p:nvPr>
        </p:nvSpPr>
        <p:spPr/>
        <p:txBody>
          <a:bodyPr>
            <a:normAutofit/>
          </a:bodyPr>
          <a:lstStyle/>
          <a:p>
            <a:r>
              <a:rPr lang="it-IT" dirty="0"/>
              <a:t>2. Executive Summary</a:t>
            </a:r>
          </a:p>
        </p:txBody>
      </p:sp>
      <p:sp>
        <p:nvSpPr>
          <p:cNvPr id="12" name="Sottotitolo 5"/>
          <p:cNvSpPr>
            <a:spLocks noGrp="1"/>
          </p:cNvSpPr>
          <p:nvPr>
            <p:ph type="subTitle" idx="13"/>
          </p:nvPr>
        </p:nvSpPr>
        <p:spPr/>
        <p:txBody>
          <a:bodyPr>
            <a:noAutofit/>
          </a:bodyPr>
          <a:lstStyle/>
          <a:p>
            <a:r>
              <a:rPr lang="it-IT" dirty="0"/>
              <a:t>g) Piano di rilancio e sviluppo </a:t>
            </a:r>
          </a:p>
        </p:txBody>
      </p:sp>
      <p:sp>
        <p:nvSpPr>
          <p:cNvPr id="2" name="Segnaposto numero diapositiva 1"/>
          <p:cNvSpPr>
            <a:spLocks noGrp="1"/>
          </p:cNvSpPr>
          <p:nvPr>
            <p:ph type="sldNum" sz="quarter" idx="12"/>
          </p:nvPr>
        </p:nvSpPr>
        <p:spPr/>
        <p:txBody>
          <a:bodyPr/>
          <a:lstStyle/>
          <a:p>
            <a:fld id="{469478AE-E41C-4998-8501-3E5F968BCBEE}" type="slidenum">
              <a:rPr lang="it-IT" smtClean="0"/>
              <a:pPr/>
              <a:t>12</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745606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contenuto 2"/>
          <p:cNvSpPr>
            <a:spLocks noGrp="1"/>
          </p:cNvSpPr>
          <p:nvPr>
            <p:ph idx="1"/>
          </p:nvPr>
        </p:nvSpPr>
        <p:spPr>
          <a:xfrm>
            <a:off x="257035" y="1116775"/>
            <a:ext cx="9391932" cy="3307124"/>
          </a:xfrm>
        </p:spPr>
        <p:txBody>
          <a:bodyPr>
            <a:spAutoFit/>
          </a:bodyPr>
          <a:lstStyle/>
          <a:p>
            <a:pPr algn="just"/>
            <a:r>
              <a:rPr lang="it-IT" dirty="0"/>
              <a:t>La ristrutturazione dei costi del personale si basa sulle seguenti azioni, tutte necessarie e imprescindibili per la realizzazione degli obiettivi del piano di rilancio e sviluppo:</a:t>
            </a:r>
          </a:p>
          <a:p>
            <a:pPr lvl="1" algn="just"/>
            <a:r>
              <a:rPr lang="it-IT" dirty="0"/>
              <a:t>Prosecuzione del cd. percorso Fornero, iniziato nell’anno 2015</a:t>
            </a:r>
          </a:p>
          <a:p>
            <a:pPr lvl="1" algn="just"/>
            <a:r>
              <a:rPr lang="it-IT" dirty="0"/>
              <a:t>Drastica riduzione dei licenziamenti previsti dalla procedura di cui alla lettera del 20 febbraio 2017 a fronte di:</a:t>
            </a:r>
          </a:p>
          <a:p>
            <a:pPr lvl="2" algn="just">
              <a:buSzPct val="80000"/>
              <a:buFont typeface="Arial" panose="020B0604020202020204" pitchFamily="34" charset="0"/>
              <a:buChar char="►"/>
            </a:pPr>
            <a:r>
              <a:rPr lang="it-IT" dirty="0"/>
              <a:t>uscite preferibilmente volontarie ed incentivate</a:t>
            </a:r>
          </a:p>
          <a:p>
            <a:pPr lvl="2" algn="just">
              <a:buSzPct val="80000"/>
              <a:buFont typeface="Arial" panose="020B0604020202020204" pitchFamily="34" charset="0"/>
              <a:buChar char="►"/>
            </a:pPr>
            <a:r>
              <a:rPr lang="it-IT" dirty="0"/>
              <a:t>ridistribuzione del personale in esubero nei settori in cui è vi è maggiore necessità, anche su livelli inferiori</a:t>
            </a:r>
          </a:p>
          <a:p>
            <a:pPr lvl="1" algn="just"/>
            <a:r>
              <a:rPr lang="it-IT" dirty="0"/>
              <a:t>Riduzione stabile del costo del lavoro in una prospettiva di allineamento al trend economico nazionale</a:t>
            </a:r>
          </a:p>
          <a:p>
            <a:pPr lvl="1" algn="just"/>
            <a:r>
              <a:rPr lang="it-IT" dirty="0"/>
              <a:t>Semplificazione e razionalizzazione della struttura contrattuale aziendale anche mediante riorganizzazione dei reparti di "gioco lavorato" dagli 5 attuali cinque reparti ad un massimo di 2 reparti ed incremento delle prestazioni lavorative</a:t>
            </a:r>
          </a:p>
        </p:txBody>
      </p:sp>
      <p:sp>
        <p:nvSpPr>
          <p:cNvPr id="10" name="Titolo 1"/>
          <p:cNvSpPr>
            <a:spLocks noGrp="1"/>
          </p:cNvSpPr>
          <p:nvPr>
            <p:ph type="title"/>
          </p:nvPr>
        </p:nvSpPr>
        <p:spPr/>
        <p:txBody>
          <a:bodyPr>
            <a:normAutofit/>
          </a:bodyPr>
          <a:lstStyle/>
          <a:p>
            <a:r>
              <a:rPr lang="it-IT" dirty="0"/>
              <a:t>2. Executive Summary</a:t>
            </a:r>
          </a:p>
        </p:txBody>
      </p:sp>
      <p:sp>
        <p:nvSpPr>
          <p:cNvPr id="12" name="Sottotitolo 5"/>
          <p:cNvSpPr>
            <a:spLocks noGrp="1"/>
          </p:cNvSpPr>
          <p:nvPr>
            <p:ph type="subTitle" idx="13"/>
          </p:nvPr>
        </p:nvSpPr>
        <p:spPr/>
        <p:txBody>
          <a:bodyPr>
            <a:noAutofit/>
          </a:bodyPr>
          <a:lstStyle/>
          <a:p>
            <a:r>
              <a:rPr lang="it-IT" dirty="0"/>
              <a:t>h) La ristrutturazione dei costi del personale</a:t>
            </a:r>
          </a:p>
        </p:txBody>
      </p:sp>
      <p:sp>
        <p:nvSpPr>
          <p:cNvPr id="2" name="Segnaposto numero diapositiva 1"/>
          <p:cNvSpPr>
            <a:spLocks noGrp="1"/>
          </p:cNvSpPr>
          <p:nvPr>
            <p:ph type="sldNum" sz="quarter" idx="12"/>
          </p:nvPr>
        </p:nvSpPr>
        <p:spPr/>
        <p:txBody>
          <a:bodyPr/>
          <a:lstStyle/>
          <a:p>
            <a:fld id="{469478AE-E41C-4998-8501-3E5F968BCBEE}" type="slidenum">
              <a:rPr lang="it-IT" smtClean="0"/>
              <a:pPr/>
              <a:t>13</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851253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contenuto 2"/>
          <p:cNvSpPr>
            <a:spLocks noGrp="1"/>
          </p:cNvSpPr>
          <p:nvPr>
            <p:ph idx="1"/>
          </p:nvPr>
        </p:nvSpPr>
        <p:spPr>
          <a:xfrm>
            <a:off x="257035" y="1116775"/>
            <a:ext cx="9391932" cy="4307398"/>
          </a:xfrm>
        </p:spPr>
        <p:txBody>
          <a:bodyPr>
            <a:spAutoFit/>
          </a:bodyPr>
          <a:lstStyle/>
          <a:p>
            <a:pPr marL="0" indent="0" algn="just">
              <a:buNone/>
            </a:pPr>
            <a:r>
              <a:rPr lang="it-IT" dirty="0"/>
              <a:t>L’implementazione del piano di rilancio e sviluppo necessita di un sostegno finanziario da parte della Regione.</a:t>
            </a:r>
          </a:p>
          <a:p>
            <a:pPr marL="0" indent="0" algn="just">
              <a:buNone/>
            </a:pPr>
            <a:r>
              <a:rPr lang="it-IT" dirty="0"/>
              <a:t>Il supporto finanziario della Regione deve consistere in un aumento di capitale complessivamente pari a 20M€ finalizzato: i) a supportare la porzione finale degli investimenti necessari per rilanciare l’attività, (ii) a riequilibrare la situazione finanziaria della Società con riferimento agli investimenti già fatti; (iii) a sostenere finanziariamente l’operazione di riorganizzazione ed efficientamento del personale, anche in relazione agli impegni già assunti nel 2015 e 2016 in relazione al cd. percorso Fornero.</a:t>
            </a:r>
          </a:p>
          <a:p>
            <a:pPr marL="0" indent="0" algn="just">
              <a:buNone/>
            </a:pPr>
            <a:r>
              <a:rPr lang="it-IT" dirty="0"/>
              <a:t>Considerata la finalità del supporto finanziario richiesto alla Regione, parte della somma di 20M€ potrà essere erogata in presenza di una riduzione di costi del personale ed all’adozione di un nuovo modello organizzativo, nel rispetto dei parametri finanziari ed economici previsti dal piano. </a:t>
            </a:r>
          </a:p>
          <a:p>
            <a:pPr marL="0" indent="0" algn="just">
              <a:buNone/>
            </a:pPr>
            <a:r>
              <a:rPr lang="it-IT" dirty="0"/>
              <a:t>L’erogazione di tale importo complessivo potrà dunque avvenire in tre tranche:</a:t>
            </a:r>
          </a:p>
          <a:p>
            <a:pPr lvl="1" algn="just"/>
            <a:r>
              <a:rPr lang="it-IT" dirty="0"/>
              <a:t>8M€ entro il 31 maggio 2017;</a:t>
            </a:r>
          </a:p>
          <a:p>
            <a:pPr lvl="1" algn="just"/>
            <a:r>
              <a:rPr lang="it-IT" dirty="0"/>
              <a:t>6M€ entro il 30 settembre 2017, purché sia avviato concretamente il percorso finalizzato alla predetta riduzione dei costi del personale ed l’adozione del nuovo modello organizzativo;</a:t>
            </a:r>
          </a:p>
          <a:p>
            <a:pPr lvl="1" algn="just"/>
            <a:r>
              <a:rPr lang="it-IT" dirty="0"/>
              <a:t>6M€ entro il 31 luglio 2018, in presenza delle condizioni di cui sopra.</a:t>
            </a:r>
          </a:p>
          <a:p>
            <a:pPr marL="0" lvl="1" indent="0" algn="just">
              <a:buNone/>
            </a:pPr>
            <a:r>
              <a:rPr lang="it-IT" dirty="0"/>
              <a:t>Tali versamenti dovranno essere effettuati in «conto capitale» per contribuire, anche sotto il profilo delle fonti, al riequilibrio degli indici patrimoniali.</a:t>
            </a:r>
          </a:p>
        </p:txBody>
      </p:sp>
      <p:sp>
        <p:nvSpPr>
          <p:cNvPr id="10" name="Titolo 1"/>
          <p:cNvSpPr>
            <a:spLocks noGrp="1"/>
          </p:cNvSpPr>
          <p:nvPr>
            <p:ph type="title"/>
          </p:nvPr>
        </p:nvSpPr>
        <p:spPr>
          <a:xfrm>
            <a:off x="206235" y="0"/>
            <a:ext cx="9391932" cy="423145"/>
          </a:xfrm>
        </p:spPr>
        <p:txBody>
          <a:bodyPr>
            <a:normAutofit/>
          </a:bodyPr>
          <a:lstStyle/>
          <a:p>
            <a:r>
              <a:rPr lang="it-IT" dirty="0"/>
              <a:t>2. Executive Summary</a:t>
            </a:r>
          </a:p>
        </p:txBody>
      </p:sp>
      <p:sp>
        <p:nvSpPr>
          <p:cNvPr id="12" name="Sottotitolo 5"/>
          <p:cNvSpPr>
            <a:spLocks noGrp="1"/>
          </p:cNvSpPr>
          <p:nvPr>
            <p:ph type="subTitle" idx="13"/>
          </p:nvPr>
        </p:nvSpPr>
        <p:spPr/>
        <p:txBody>
          <a:bodyPr>
            <a:noAutofit/>
          </a:bodyPr>
          <a:lstStyle/>
          <a:p>
            <a:r>
              <a:rPr lang="it-IT" dirty="0"/>
              <a:t>i) Il sostegno finanziario della Regione al piano di rilancio e sviluppo</a:t>
            </a:r>
          </a:p>
        </p:txBody>
      </p:sp>
      <p:sp>
        <p:nvSpPr>
          <p:cNvPr id="2" name="Segnaposto numero diapositiva 1"/>
          <p:cNvSpPr>
            <a:spLocks noGrp="1"/>
          </p:cNvSpPr>
          <p:nvPr>
            <p:ph type="sldNum" sz="quarter" idx="12"/>
          </p:nvPr>
        </p:nvSpPr>
        <p:spPr/>
        <p:txBody>
          <a:bodyPr/>
          <a:lstStyle/>
          <a:p>
            <a:fld id="{469478AE-E41C-4998-8501-3E5F968BCBEE}" type="slidenum">
              <a:rPr lang="it-IT" smtClean="0"/>
              <a:pPr/>
              <a:t>14</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986064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contenuto 2"/>
          <p:cNvSpPr>
            <a:spLocks noGrp="1"/>
          </p:cNvSpPr>
          <p:nvPr>
            <p:ph idx="1"/>
          </p:nvPr>
        </p:nvSpPr>
        <p:spPr>
          <a:xfrm>
            <a:off x="257035" y="1116775"/>
            <a:ext cx="9391932" cy="2195473"/>
          </a:xfrm>
        </p:spPr>
        <p:txBody>
          <a:bodyPr>
            <a:spAutoFit/>
          </a:bodyPr>
          <a:lstStyle/>
          <a:p>
            <a:pPr marL="0" lvl="1" indent="0" algn="just">
              <a:lnSpc>
                <a:spcPts val="2000"/>
              </a:lnSpc>
              <a:buNone/>
            </a:pPr>
            <a:r>
              <a:rPr lang="it-IT" dirty="0"/>
              <a:t>Una volta implementato il piano di rilancio e sviluppo e attuata la ristrutturazione organizzativa e dei costi del personale sulla base delle misure e delle strategie precedentemente descritte, la Società avrà un incremento dei ricavi ed una riduzione dei costi che:</a:t>
            </a:r>
          </a:p>
          <a:p>
            <a:pPr lvl="1" algn="just">
              <a:lnSpc>
                <a:spcPts val="2000"/>
              </a:lnSpc>
            </a:pPr>
            <a:r>
              <a:rPr lang="it-IT" dirty="0"/>
              <a:t>Faciliteranno il relativo accesso al credito bancario consentendole di</a:t>
            </a:r>
          </a:p>
          <a:p>
            <a:pPr lvl="2" algn="just">
              <a:lnSpc>
                <a:spcPts val="2000"/>
              </a:lnSpc>
            </a:pPr>
            <a:r>
              <a:rPr lang="it-IT" dirty="0"/>
              <a:t>Mantenere gli attuali affidamenti con le banche che già operano con la Società</a:t>
            </a:r>
          </a:p>
          <a:p>
            <a:pPr lvl="2" algn="just">
              <a:lnSpc>
                <a:spcPts val="2000"/>
              </a:lnSpc>
            </a:pPr>
            <a:r>
              <a:rPr lang="it-IT" dirty="0"/>
              <a:t>Ottenere nuove aperture di credito per un importo di 15M€</a:t>
            </a:r>
          </a:p>
          <a:p>
            <a:pPr marL="685800" lvl="2" algn="just">
              <a:lnSpc>
                <a:spcPts val="2000"/>
              </a:lnSpc>
            </a:pPr>
            <a:r>
              <a:rPr lang="it-IT" dirty="0"/>
              <a:t>Potranno attirare investimenti di terzi.</a:t>
            </a:r>
          </a:p>
        </p:txBody>
      </p:sp>
      <p:sp>
        <p:nvSpPr>
          <p:cNvPr id="10" name="Titolo 1"/>
          <p:cNvSpPr>
            <a:spLocks noGrp="1"/>
          </p:cNvSpPr>
          <p:nvPr>
            <p:ph type="title"/>
          </p:nvPr>
        </p:nvSpPr>
        <p:spPr/>
        <p:txBody>
          <a:bodyPr>
            <a:normAutofit/>
          </a:bodyPr>
          <a:lstStyle/>
          <a:p>
            <a:r>
              <a:rPr lang="it-IT" dirty="0"/>
              <a:t>2. Executive Summary</a:t>
            </a:r>
          </a:p>
        </p:txBody>
      </p:sp>
      <p:sp>
        <p:nvSpPr>
          <p:cNvPr id="12" name="Sottotitolo 5"/>
          <p:cNvSpPr>
            <a:spLocks noGrp="1"/>
          </p:cNvSpPr>
          <p:nvPr>
            <p:ph type="subTitle" idx="13"/>
          </p:nvPr>
        </p:nvSpPr>
        <p:spPr/>
        <p:txBody>
          <a:bodyPr>
            <a:noAutofit/>
          </a:bodyPr>
          <a:lstStyle/>
          <a:p>
            <a:r>
              <a:rPr lang="it-IT" dirty="0"/>
              <a:t>j) Il raggiungimento del riequilibrio economico e finanziario</a:t>
            </a:r>
          </a:p>
        </p:txBody>
      </p:sp>
      <p:sp>
        <p:nvSpPr>
          <p:cNvPr id="2" name="Segnaposto numero diapositiva 1"/>
          <p:cNvSpPr>
            <a:spLocks noGrp="1"/>
          </p:cNvSpPr>
          <p:nvPr>
            <p:ph type="sldNum" sz="quarter" idx="12"/>
          </p:nvPr>
        </p:nvSpPr>
        <p:spPr/>
        <p:txBody>
          <a:bodyPr/>
          <a:lstStyle/>
          <a:p>
            <a:fld id="{469478AE-E41C-4998-8501-3E5F968BCBEE}" type="slidenum">
              <a:rPr lang="it-IT" smtClean="0"/>
              <a:pPr/>
              <a:t>15</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145460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contenuto 2"/>
          <p:cNvSpPr>
            <a:spLocks noGrp="1"/>
          </p:cNvSpPr>
          <p:nvPr>
            <p:ph idx="1"/>
          </p:nvPr>
        </p:nvSpPr>
        <p:spPr>
          <a:xfrm>
            <a:off x="257035" y="1116775"/>
            <a:ext cx="9391932" cy="2428678"/>
          </a:xfrm>
        </p:spPr>
        <p:txBody>
          <a:bodyPr>
            <a:spAutoFit/>
          </a:bodyPr>
          <a:lstStyle/>
          <a:p>
            <a:pPr marL="0" indent="0" algn="just">
              <a:lnSpc>
                <a:spcPts val="2000"/>
              </a:lnSpc>
              <a:buNone/>
            </a:pPr>
            <a:r>
              <a:rPr lang="it-IT" dirty="0"/>
              <a:t>L’implementazione del piano di rilancio e sviluppo diventa irrealizzabile nella misura in cui non venga conseguita la ristrutturazione organizzativa e dei costi del personale così come indicato. </a:t>
            </a:r>
          </a:p>
          <a:p>
            <a:pPr marL="0" indent="0" algn="just">
              <a:lnSpc>
                <a:spcPts val="2000"/>
              </a:lnSpc>
              <a:buNone/>
            </a:pPr>
            <a:r>
              <a:rPr lang="it-IT" dirty="0"/>
              <a:t>In tale scenario la Società non potrà che dare seguito alla procedura di licenziamento collettivo avviata con la lettera del 20 febbraio 2017, ferma restando la disdetta della contrattazione collettiva.</a:t>
            </a:r>
          </a:p>
          <a:p>
            <a:pPr marL="0" indent="0" algn="just">
              <a:lnSpc>
                <a:spcPts val="2000"/>
              </a:lnSpc>
              <a:buNone/>
            </a:pPr>
            <a:r>
              <a:rPr lang="it-IT" dirty="0"/>
              <a:t>Per effetto dei licenziamenti intimati la Società dovrà fronteggiare:</a:t>
            </a:r>
          </a:p>
          <a:p>
            <a:pPr algn="just">
              <a:lnSpc>
                <a:spcPts val="2000"/>
              </a:lnSpc>
            </a:pPr>
            <a:r>
              <a:rPr lang="it-IT" dirty="0"/>
              <a:t>L’insorgenza di problematiche in termini di organizzazione di servizi e qualità delle prestazioni rese alla clientela</a:t>
            </a:r>
          </a:p>
          <a:p>
            <a:pPr algn="just">
              <a:lnSpc>
                <a:spcPts val="2000"/>
              </a:lnSpc>
            </a:pPr>
            <a:r>
              <a:rPr lang="it-IT" dirty="0"/>
              <a:t>Il mancato raggiungimento del livello dei ricavi che l’’implementazione del piano di rilancio e sviluppo dell’Area Giochi e dell’Area Hotel avrebbe generato.</a:t>
            </a:r>
          </a:p>
        </p:txBody>
      </p:sp>
      <p:sp>
        <p:nvSpPr>
          <p:cNvPr id="10" name="Titolo 1"/>
          <p:cNvSpPr>
            <a:spLocks noGrp="1"/>
          </p:cNvSpPr>
          <p:nvPr>
            <p:ph type="title"/>
          </p:nvPr>
        </p:nvSpPr>
        <p:spPr/>
        <p:txBody>
          <a:bodyPr>
            <a:normAutofit/>
          </a:bodyPr>
          <a:lstStyle/>
          <a:p>
            <a:r>
              <a:rPr lang="it-IT" dirty="0"/>
              <a:t>2. Executive Summary</a:t>
            </a:r>
          </a:p>
        </p:txBody>
      </p:sp>
      <p:sp>
        <p:nvSpPr>
          <p:cNvPr id="12" name="Sottotitolo 5"/>
          <p:cNvSpPr>
            <a:spLocks noGrp="1"/>
          </p:cNvSpPr>
          <p:nvPr>
            <p:ph type="subTitle" idx="13"/>
          </p:nvPr>
        </p:nvSpPr>
        <p:spPr/>
        <p:txBody>
          <a:bodyPr>
            <a:noAutofit/>
          </a:bodyPr>
          <a:lstStyle/>
          <a:p>
            <a:r>
              <a:rPr lang="it-IT" dirty="0"/>
              <a:t>k) Le criticità del piano di rilancio e sviluppo</a:t>
            </a:r>
          </a:p>
        </p:txBody>
      </p:sp>
      <p:sp>
        <p:nvSpPr>
          <p:cNvPr id="2" name="Segnaposto numero diapositiva 1"/>
          <p:cNvSpPr>
            <a:spLocks noGrp="1"/>
          </p:cNvSpPr>
          <p:nvPr>
            <p:ph type="sldNum" sz="quarter" idx="12"/>
          </p:nvPr>
        </p:nvSpPr>
        <p:spPr/>
        <p:txBody>
          <a:bodyPr/>
          <a:lstStyle/>
          <a:p>
            <a:fld id="{469478AE-E41C-4998-8501-3E5F968BCBEE}" type="slidenum">
              <a:rPr lang="it-IT" smtClean="0"/>
              <a:pPr/>
              <a:t>16</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139336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type="subTitle" idx="1"/>
          </p:nvPr>
        </p:nvSpPr>
        <p:spPr>
          <a:xfrm>
            <a:off x="5122984" y="1282890"/>
            <a:ext cx="4466493" cy="3831818"/>
          </a:xfrm>
          <a:noFill/>
          <a:ln>
            <a:noFill/>
          </a:ln>
        </p:spPr>
        <p:style>
          <a:lnRef idx="0">
            <a:scrgbClr r="0" g="0" b="0"/>
          </a:lnRef>
          <a:fillRef idx="0">
            <a:scrgbClr r="0" g="0" b="0"/>
          </a:fillRef>
          <a:effectRef idx="0">
            <a:scrgbClr r="0" g="0" b="0"/>
          </a:effectRef>
          <a:fontRef idx="minor">
            <a:schemeClr val="accent1"/>
          </a:fontRef>
        </p:style>
        <p:txBody>
          <a:bodyPr>
            <a:spAutoFit/>
          </a:bodyPr>
          <a:lstStyle/>
          <a:p>
            <a:pPr algn="l"/>
            <a:r>
              <a:rPr lang="it-IT" sz="4000" b="1" dirty="0">
                <a:solidFill>
                  <a:srgbClr val="002060"/>
                </a:solidFill>
                <a:effectLst>
                  <a:outerShdw blurRad="50800" dist="38100" algn="l" rotWithShape="0">
                    <a:prstClr val="black">
                      <a:alpha val="40000"/>
                    </a:prstClr>
                  </a:outerShdw>
                </a:effectLst>
                <a:latin typeface="Arial" panose="020B0604020202020204" pitchFamily="34" charset="0"/>
                <a:cs typeface="Arial" panose="020B0604020202020204" pitchFamily="34" charset="0"/>
              </a:rPr>
              <a:t>CAPITOLO 3</a:t>
            </a:r>
          </a:p>
          <a:p>
            <a:pPr algn="l">
              <a:lnSpc>
                <a:spcPct val="100000"/>
              </a:lnSpc>
              <a:spcBef>
                <a:spcPts val="600"/>
              </a:spcBef>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La Società, il modello di business e i motivi della crisi</a:t>
            </a:r>
          </a:p>
          <a:p>
            <a:pPr algn="l">
              <a:lnSpc>
                <a:spcPct val="100000"/>
              </a:lnSpc>
              <a:spcBef>
                <a:spcPts val="600"/>
              </a:spcBef>
            </a:pPr>
            <a:endPar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endParaRPr>
          </a:p>
          <a:p>
            <a:pPr marL="457200" indent="-457200" algn="l">
              <a:lnSpc>
                <a:spcPct val="100000"/>
              </a:lnSpc>
              <a:spcBef>
                <a:spcPts val="600"/>
              </a:spcBef>
              <a:buFont typeface="+mj-lt"/>
              <a:buAutoNum type="alphaLcParenR"/>
            </a:pPr>
            <a:r>
              <a:rPr lang="it-IT" sz="1600" dirty="0">
                <a:solidFill>
                  <a:srgbClr val="002060"/>
                </a:solidFill>
                <a:latin typeface="Arial" panose="020B0604020202020204" pitchFamily="34" charset="0"/>
                <a:ea typeface="Arial Unicode MS" panose="020B0604020202020204" pitchFamily="34" charset="-128"/>
                <a:cs typeface="Arial" panose="020B0604020202020204" pitchFamily="34" charset="0"/>
              </a:rPr>
              <a:t>Breve storia della Società</a:t>
            </a:r>
          </a:p>
          <a:p>
            <a:pPr marL="457200" indent="-457200" algn="l">
              <a:lnSpc>
                <a:spcPct val="100000"/>
              </a:lnSpc>
              <a:spcBef>
                <a:spcPts val="600"/>
              </a:spcBef>
              <a:buFont typeface="+mj-lt"/>
              <a:buAutoNum type="alphaLcParenR"/>
            </a:pPr>
            <a:r>
              <a:rPr lang="it-IT" sz="1600" dirty="0">
                <a:solidFill>
                  <a:srgbClr val="002060"/>
                </a:solidFill>
                <a:latin typeface="Arial" panose="020B0604020202020204" pitchFamily="34" charset="0"/>
                <a:ea typeface="Arial Unicode MS" panose="020B0604020202020204" pitchFamily="34" charset="-128"/>
                <a:cs typeface="Arial" panose="020B0604020202020204" pitchFamily="34" charset="0"/>
              </a:rPr>
              <a:t>Motivi della crisi </a:t>
            </a:r>
          </a:p>
          <a:p>
            <a:pPr marL="457200" indent="-457200" algn="l">
              <a:lnSpc>
                <a:spcPct val="100000"/>
              </a:lnSpc>
              <a:spcBef>
                <a:spcPts val="600"/>
              </a:spcBef>
              <a:buFont typeface="+mj-lt"/>
              <a:buAutoNum type="alphaLcParenR"/>
            </a:pPr>
            <a:r>
              <a:rPr lang="it-IT" sz="160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modello di business dell’Area Giochi</a:t>
            </a:r>
          </a:p>
          <a:p>
            <a:pPr marL="457200" indent="-457200" algn="l">
              <a:lnSpc>
                <a:spcPct val="100000"/>
              </a:lnSpc>
              <a:spcBef>
                <a:spcPts val="600"/>
              </a:spcBef>
              <a:buFont typeface="+mj-lt"/>
              <a:buAutoNum type="alphaLcParenR"/>
            </a:pPr>
            <a:r>
              <a:rPr lang="it-IT" sz="160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modello di business dell’Area Hotel – criticità </a:t>
            </a:r>
          </a:p>
          <a:p>
            <a:pPr marL="457200" indent="-457200" algn="l">
              <a:lnSpc>
                <a:spcPct val="100000"/>
              </a:lnSpc>
              <a:spcBef>
                <a:spcPts val="600"/>
              </a:spcBef>
              <a:buFont typeface="+mj-lt"/>
              <a:buAutoNum type="alphaLcParenR"/>
            </a:pPr>
            <a:r>
              <a:rPr lang="it-IT" sz="1600" dirty="0">
                <a:solidFill>
                  <a:srgbClr val="002060"/>
                </a:solidFill>
                <a:latin typeface="Arial" panose="020B0604020202020204" pitchFamily="34" charset="0"/>
                <a:ea typeface="Arial Unicode MS" panose="020B0604020202020204" pitchFamily="34" charset="-128"/>
                <a:cs typeface="Arial" panose="020B0604020202020204" pitchFamily="34" charset="0"/>
              </a:rPr>
              <a:t>Analisi delle Politiche di Gestione e Analisi degli Investimenti</a:t>
            </a:r>
          </a:p>
        </p:txBody>
      </p:sp>
      <p:pic>
        <p:nvPicPr>
          <p:cNvPr id="5" name="Immagine 4"/>
          <p:cNvPicPr>
            <a:picLocks noChangeAspect="1"/>
          </p:cNvPicPr>
          <p:nvPr/>
        </p:nvPicPr>
        <p:blipFill>
          <a:blip r:embed="rId3"/>
          <a:stretch>
            <a:fillRect/>
          </a:stretch>
        </p:blipFill>
        <p:spPr>
          <a:xfrm>
            <a:off x="321510" y="1282889"/>
            <a:ext cx="4643169" cy="2501665"/>
          </a:xfrm>
          <a:prstGeom prst="rect">
            <a:avLst/>
          </a:prstGeom>
        </p:spPr>
      </p:pic>
    </p:spTree>
    <p:extLst>
      <p:ext uri="{BB962C8B-B14F-4D97-AF65-F5344CB8AC3E}">
        <p14:creationId xmlns:p14="http://schemas.microsoft.com/office/powerpoint/2010/main" val="2999924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ttotitolo 5"/>
          <p:cNvSpPr>
            <a:spLocks noGrp="1"/>
          </p:cNvSpPr>
          <p:nvPr>
            <p:ph type="subTitle" idx="13"/>
          </p:nvPr>
        </p:nvSpPr>
        <p:spPr/>
        <p:txBody>
          <a:bodyPr>
            <a:normAutofit lnSpcReduction="10000"/>
          </a:bodyPr>
          <a:lstStyle/>
          <a:p>
            <a:r>
              <a:rPr lang="it-IT" dirty="0"/>
              <a:t>a) Breve Storia della Società</a:t>
            </a:r>
          </a:p>
        </p:txBody>
      </p:sp>
      <p:sp>
        <p:nvSpPr>
          <p:cNvPr id="8" name="Text Box 7"/>
          <p:cNvSpPr txBox="1">
            <a:spLocks noGrp="1" noChangeArrowheads="1"/>
          </p:cNvSpPr>
          <p:nvPr>
            <p:ph idx="1"/>
          </p:nvPr>
        </p:nvSpPr>
        <p:spPr bwMode="auto">
          <a:xfrm>
            <a:off x="257034" y="1409126"/>
            <a:ext cx="9391932" cy="43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a:lnSpc>
                <a:spcPts val="2000"/>
              </a:lnSpc>
              <a:buNone/>
              <a:defRPr/>
            </a:pPr>
            <a:r>
              <a:rPr lang="it-IT" altLang="it-IT" sz="1400" dirty="0"/>
              <a:t>Il Casino de la </a:t>
            </a:r>
            <a:r>
              <a:rPr lang="it-IT" altLang="it-IT" sz="1400" dirty="0" err="1"/>
              <a:t>Vallée</a:t>
            </a:r>
            <a:r>
              <a:rPr lang="it-IT" altLang="it-IT" sz="1400" dirty="0"/>
              <a:t> è una delle quattro case da gioco italiane, oltre quelle di Campione, Venezia e </a:t>
            </a:r>
            <a:r>
              <a:rPr lang="it-IT" altLang="it-IT" sz="1400" dirty="0" err="1"/>
              <a:t>SanRemo</a:t>
            </a:r>
            <a:r>
              <a:rPr lang="it-IT" altLang="it-IT" sz="1400" dirty="0"/>
              <a:t>.</a:t>
            </a:r>
          </a:p>
          <a:p>
            <a:pPr marL="0" indent="0" algn="just">
              <a:lnSpc>
                <a:spcPts val="2000"/>
              </a:lnSpc>
              <a:buNone/>
              <a:defRPr/>
            </a:pPr>
            <a:r>
              <a:rPr lang="it-IT" altLang="it-IT" sz="1400" dirty="0"/>
              <a:t>Nel 1921 il sindaco di Saint-Vincent Elia Page chiese al sotto prefetto di Aosta il permesso di aprire una roulette per i mesi estivi; il permesso venne accolto e la roulette aperta per i mesi estivi. La roulette venne chiusa con l'entrata in guerra nel 1940.</a:t>
            </a:r>
          </a:p>
          <a:p>
            <a:pPr marL="0" indent="0" algn="just">
              <a:lnSpc>
                <a:spcPts val="2000"/>
              </a:lnSpc>
              <a:buNone/>
              <a:defRPr/>
            </a:pPr>
            <a:r>
              <a:rPr lang="it-IT" altLang="it-IT" sz="1400" dirty="0"/>
              <a:t>Il 29 marzo 1947 venne inaugurato il casinò, dopo un voto favorevole del Consiglio della Valle dell'anno precedente.</a:t>
            </a:r>
          </a:p>
          <a:p>
            <a:pPr marL="0" indent="0" algn="just">
              <a:lnSpc>
                <a:spcPts val="2000"/>
              </a:lnSpc>
              <a:buNone/>
              <a:defRPr/>
            </a:pPr>
            <a:r>
              <a:rPr lang="it-IT" altLang="it-IT" sz="1400" dirty="0"/>
              <a:t>Con la Legge regionale del 30 novembre del 2001, n.36 la Regione autonoma Valle d’Aosta ha promosso la costituzione di una Società per azioni a totale partecipazione pubblica denominata Casino de la </a:t>
            </a:r>
            <a:r>
              <a:rPr lang="it-IT" altLang="it-IT" sz="1400" dirty="0" err="1"/>
              <a:t>Vallée</a:t>
            </a:r>
            <a:r>
              <a:rPr lang="it-IT" altLang="it-IT" sz="1400" dirty="0"/>
              <a:t> S.p.A. costituita il 2 dicembre del 2002.</a:t>
            </a:r>
          </a:p>
          <a:p>
            <a:pPr marL="0" indent="0" algn="just">
              <a:lnSpc>
                <a:spcPts val="2000"/>
              </a:lnSpc>
              <a:buNone/>
              <a:defRPr/>
            </a:pPr>
            <a:r>
              <a:rPr lang="it-IT" altLang="it-IT" sz="1400" dirty="0"/>
              <a:t>I rapporti tra la Casino de la </a:t>
            </a:r>
            <a:r>
              <a:rPr lang="it-IT" altLang="it-IT" sz="1400" dirty="0" err="1"/>
              <a:t>Vallée</a:t>
            </a:r>
            <a:r>
              <a:rPr lang="it-IT" altLang="it-IT" sz="1400" dirty="0"/>
              <a:t> S.p.A. e la Regione autonoma Valle d’Aosta relativi alla gestione della Casa da gioco di Saint Vincent sono regolati dal Disciplinare per la gestione della Casa da gioco, da ultimo approvato con deliberazione del Consiglio Regionale n. 1915/XIII del 14 luglio 2011.</a:t>
            </a:r>
          </a:p>
          <a:p>
            <a:pPr marL="0" indent="0" algn="just">
              <a:lnSpc>
                <a:spcPts val="2000"/>
              </a:lnSpc>
              <a:buNone/>
              <a:defRPr/>
            </a:pPr>
            <a:r>
              <a:rPr lang="it-IT" altLang="it-IT" sz="1400" dirty="0"/>
              <a:t>Dal 1 settembre 2010 (con atto di fusione del 20 luglio) la Società Casinò de la </a:t>
            </a:r>
            <a:r>
              <a:rPr lang="it-IT" altLang="it-IT" sz="1400" dirty="0" err="1"/>
              <a:t>Vallée</a:t>
            </a:r>
            <a:r>
              <a:rPr lang="it-IT" altLang="it-IT" sz="1400" dirty="0"/>
              <a:t> S.p.A. ha incorporato la Società S.T.V. Spa., Società per Azioni anch’essa a capitale interamente pubblico, di proprietà della Regione Autonoma Valle d’Aosta, che gestiva il </a:t>
            </a:r>
            <a:r>
              <a:rPr lang="it-IT" altLang="it-IT" sz="1400" dirty="0" err="1"/>
              <a:t>Grand</a:t>
            </a:r>
            <a:r>
              <a:rPr lang="it-IT" altLang="it-IT" sz="1400" dirty="0"/>
              <a:t> Hotel </a:t>
            </a:r>
            <a:r>
              <a:rPr lang="it-IT" altLang="it-IT" sz="1400" dirty="0" err="1"/>
              <a:t>Billia</a:t>
            </a:r>
            <a:r>
              <a:rPr lang="it-IT" altLang="it-IT" sz="1400" dirty="0"/>
              <a:t>, il Centro Congressi e tutte le attività di ristorazione e bar della Casa da gioco, acquisendo l’intero complesso aziendale ed immobiliare del </a:t>
            </a:r>
            <a:r>
              <a:rPr lang="it-IT" altLang="it-IT" sz="1400" dirty="0" err="1"/>
              <a:t>Grand</a:t>
            </a:r>
            <a:r>
              <a:rPr lang="it-IT" altLang="it-IT" sz="1400" dirty="0"/>
              <a:t> Hotel </a:t>
            </a:r>
            <a:r>
              <a:rPr lang="it-IT" altLang="it-IT" sz="1400" dirty="0" err="1"/>
              <a:t>Billia</a:t>
            </a:r>
            <a:r>
              <a:rPr lang="it-IT" altLang="it-IT" sz="1400" dirty="0"/>
              <a:t>.</a:t>
            </a: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18</a:t>
            </a:fld>
            <a:endParaRPr lang="it-IT"/>
          </a:p>
        </p:txBody>
      </p:sp>
      <p:sp>
        <p:nvSpPr>
          <p:cNvPr id="9" name="Titolo 1"/>
          <p:cNvSpPr>
            <a:spLocks noGrp="1"/>
          </p:cNvSpPr>
          <p:nvPr>
            <p:ph type="title"/>
          </p:nvPr>
        </p:nvSpPr>
        <p:spPr/>
        <p:txBody>
          <a:bodyPr>
            <a:noAutofit/>
          </a:bodyPr>
          <a:lstStyle/>
          <a:p>
            <a:r>
              <a:rPr lang="it-IT" dirty="0"/>
              <a:t>3. La Società, il modello di business e motivi della crisi</a:t>
            </a:r>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869813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282890"/>
            <a:ext cx="9391932" cy="4753032"/>
          </a:xfrm>
        </p:spPr>
        <p:txBody>
          <a:bodyPr>
            <a:spAutoFit/>
          </a:bodyPr>
          <a:lstStyle/>
          <a:p>
            <a:pPr marL="0" indent="0" algn="just">
              <a:lnSpc>
                <a:spcPts val="1900"/>
              </a:lnSpc>
              <a:buNone/>
            </a:pPr>
            <a:r>
              <a:rPr lang="it-IT" dirty="0"/>
              <a:t>Il mercato del gioco in Italia negli ultimi anni non si è contratto ma si è notevolmente riposizionato, modificando gli scenari delle opportunità. </a:t>
            </a:r>
          </a:p>
          <a:p>
            <a:pPr marL="0" indent="0" algn="just">
              <a:lnSpc>
                <a:spcPts val="1900"/>
              </a:lnSpc>
              <a:buNone/>
            </a:pPr>
            <a:r>
              <a:rPr lang="it-IT" dirty="0"/>
              <a:t>Il Casinò non ha seguito tale evoluzione, rimanendo ancorato a canali di raccolta in calo.</a:t>
            </a:r>
          </a:p>
          <a:p>
            <a:pPr marL="0" indent="0" algn="just">
              <a:lnSpc>
                <a:spcPts val="1900"/>
              </a:lnSpc>
              <a:buNone/>
            </a:pPr>
            <a:r>
              <a:rPr lang="it-IT" dirty="0"/>
              <a:t>La concorrenza dell’offerta di gioco realizzata dai nuovi canali online e dalle sale VLT, presenti in modo capillare in tutta la penisola, non è stata contrastata adeguatamente, mettendo in campo:</a:t>
            </a:r>
          </a:p>
          <a:p>
            <a:pPr algn="just">
              <a:lnSpc>
                <a:spcPts val="1900"/>
              </a:lnSpc>
            </a:pPr>
            <a:r>
              <a:rPr lang="it-IT" dirty="0"/>
              <a:t>una efficace azione commerciale e marketing, per esempio attraverso gli affermati strumenti di web marketing (ottimizzazione nei motori di ricerca, social network, programmi di affiliazione, cross marketing…) </a:t>
            </a:r>
          </a:p>
          <a:p>
            <a:pPr algn="just">
              <a:lnSpc>
                <a:spcPts val="1900"/>
              </a:lnSpc>
            </a:pPr>
            <a:r>
              <a:rPr lang="it-IT" dirty="0"/>
              <a:t>la presentazione di un’offerta di gioco che utilizzasse le possibilità offerte dalle tecnologie emergenti che sempre più si affermano presso le nuove generazioni, il che ha impedito di coinvolgere un pubblico più giovane e ha determinato un innalzamento dell’età media del giocatore.</a:t>
            </a:r>
          </a:p>
          <a:p>
            <a:pPr marL="0" indent="0" algn="just">
              <a:lnSpc>
                <a:spcPts val="1900"/>
              </a:lnSpc>
              <a:buNone/>
            </a:pPr>
            <a:r>
              <a:rPr lang="it-IT" dirty="0"/>
              <a:t>Le possibilità di sinergia offerte dalla articolata e peculiare struttura (Casino, </a:t>
            </a:r>
            <a:r>
              <a:rPr lang="it-IT" dirty="0" err="1"/>
              <a:t>Grand</a:t>
            </a:r>
            <a:r>
              <a:rPr lang="it-IT" dirty="0"/>
              <a:t> Hotel </a:t>
            </a:r>
            <a:r>
              <a:rPr lang="it-IT" dirty="0" err="1"/>
              <a:t>Billia</a:t>
            </a:r>
            <a:r>
              <a:rPr lang="it-IT" dirty="0"/>
              <a:t>, Centro Congressi, Resort, SPA) non sono state adeguatamente valorizzate e non si è avviato un processo collaborativo virtuoso. </a:t>
            </a:r>
          </a:p>
          <a:p>
            <a:pPr marL="0" indent="0" algn="just">
              <a:lnSpc>
                <a:spcPts val="1900"/>
              </a:lnSpc>
              <a:buNone/>
            </a:pPr>
            <a:r>
              <a:rPr lang="it-IT" dirty="0"/>
              <a:t>Le poche iniziative attuate (per es. Festival della Magia) non sono state sufficienti ad integrare il gioco in una nuova entusiasmante proposta di intrattenimento e non è stata estesa l’esperienza di gioco a tutti gli ambienti della struttura ricettiva attraverso tecnologie ormai di uso comune quali reti wireless e dispositivi mobile (tablet e </a:t>
            </a:r>
            <a:r>
              <a:rPr lang="it-IT" dirty="0" err="1"/>
              <a:t>smartphone</a:t>
            </a:r>
            <a:r>
              <a:rPr lang="it-IT" dirty="0"/>
              <a:t>…).</a:t>
            </a:r>
          </a:p>
          <a:p>
            <a:pPr marL="0" indent="0" algn="just">
              <a:lnSpc>
                <a:spcPts val="1900"/>
              </a:lnSpc>
              <a:buNone/>
            </a:pPr>
            <a:r>
              <a:rPr lang="it-IT" altLang="it-IT" dirty="0"/>
              <a:t>Alla riduzione dei ricavi per le predette ragioni la Società non è stata in grado di rispondere con una adeguata riduzione dei costi, anzi, a ben vedere, l’incidenza dei costi sui ricavi dal 2010 al 2016 è notevolmente aumentata.</a:t>
            </a:r>
          </a:p>
        </p:txBody>
      </p:sp>
      <p:sp>
        <p:nvSpPr>
          <p:cNvPr id="7" name="Titolo 1"/>
          <p:cNvSpPr>
            <a:spLocks noGrp="1"/>
          </p:cNvSpPr>
          <p:nvPr>
            <p:ph type="title"/>
          </p:nvPr>
        </p:nvSpPr>
        <p:spPr/>
        <p:txBody>
          <a:bodyPr>
            <a:noAutofit/>
          </a:bodyPr>
          <a:lstStyle/>
          <a:p>
            <a:r>
              <a:rPr lang="it-IT" dirty="0"/>
              <a:t>3. La Società, il modello di business e motivi della crisi</a:t>
            </a:r>
          </a:p>
        </p:txBody>
      </p:sp>
      <p:sp>
        <p:nvSpPr>
          <p:cNvPr id="8" name="Sottotitolo 4"/>
          <p:cNvSpPr>
            <a:spLocks noGrp="1"/>
          </p:cNvSpPr>
          <p:nvPr>
            <p:ph type="subTitle" idx="13"/>
          </p:nvPr>
        </p:nvSpPr>
        <p:spPr/>
        <p:txBody>
          <a:bodyPr>
            <a:normAutofit lnSpcReduction="10000"/>
          </a:bodyPr>
          <a:lstStyle/>
          <a:p>
            <a:pPr lvl="0"/>
            <a:r>
              <a:rPr lang="it-IT" dirty="0">
                <a:solidFill>
                  <a:prstClr val="black"/>
                </a:solidFill>
              </a:rPr>
              <a:t>b) Motivi della crisi</a:t>
            </a:r>
            <a:r>
              <a:rPr lang="it-IT" dirty="0"/>
              <a:t> – Crisi del Modello di Business</a:t>
            </a: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19</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300863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egnaposto contenuto 4"/>
          <p:cNvSpPr>
            <a:spLocks noGrp="1"/>
          </p:cNvSpPr>
          <p:nvPr>
            <p:ph idx="1"/>
          </p:nvPr>
        </p:nvSpPr>
        <p:spPr>
          <a:xfrm>
            <a:off x="5428813" y="1087395"/>
            <a:ext cx="4220154" cy="5268957"/>
          </a:xfrm>
        </p:spPr>
        <p:txBody>
          <a:bodyPr>
            <a:noAutofit/>
          </a:bodyPr>
          <a:lstStyle/>
          <a:p>
            <a:pPr marL="0" indent="0" algn="just">
              <a:lnSpc>
                <a:spcPts val="2000"/>
              </a:lnSpc>
              <a:buNone/>
            </a:pPr>
            <a:r>
              <a:rPr lang="it-IT" dirty="0"/>
              <a:t>Dal 2010 al 2016 il fatturato è sceso di oltre un terzo, ad una media ponderata di -7,3% annui.</a:t>
            </a:r>
          </a:p>
          <a:p>
            <a:pPr marL="0" indent="0" algn="just">
              <a:lnSpc>
                <a:spcPts val="2000"/>
              </a:lnSpc>
              <a:buNone/>
            </a:pPr>
            <a:r>
              <a:rPr lang="it-IT" dirty="0"/>
              <a:t>I consumi sono scesi in modo proporzionale con il fatturato, e il loro valore rispetto al fatturato è rimasto al 5,7%.</a:t>
            </a:r>
          </a:p>
          <a:p>
            <a:pPr marL="0" indent="0" algn="just">
              <a:lnSpc>
                <a:spcPts val="2000"/>
              </a:lnSpc>
              <a:buNone/>
            </a:pPr>
            <a:r>
              <a:rPr lang="it-IT" dirty="0"/>
              <a:t>Il valore assoluto dei servizi è diminuito, ma in modo leggermente minore rispetto al fatturato, passando in valore relativo dal 18,9% del 2010 al 19,7% del 2016.</a:t>
            </a:r>
          </a:p>
          <a:p>
            <a:pPr marL="0" indent="0" algn="just">
              <a:lnSpc>
                <a:spcPts val="2000"/>
              </a:lnSpc>
              <a:buNone/>
            </a:pPr>
            <a:r>
              <a:rPr lang="it-IT" dirty="0"/>
              <a:t>Stesso discorso per gli altri costi (che comprendono i costi per godimento beni di terzi e altri oneri di gestione) che passano da un'incidenza sul fatturato di 4% nel 2010 ad uno del 5,7% del 2016.</a:t>
            </a:r>
          </a:p>
          <a:p>
            <a:pPr marL="0" indent="0" algn="just">
              <a:lnSpc>
                <a:spcPts val="2000"/>
              </a:lnSpc>
              <a:buNone/>
            </a:pPr>
            <a:r>
              <a:rPr lang="it-IT" u="sng" dirty="0"/>
              <a:t>L'impatto più critico è per i costi del personale, che sono scesi in valore assoluto di oltre 11,6M€, ma che sono aumentati in modo </a:t>
            </a:r>
            <a:r>
              <a:rPr lang="it-IT" b="1" u="sng" dirty="0"/>
              <a:t>sproporzionato rispetto al fatturato, da un 58,6% del 2010 ad un 73,1% del 2016</a:t>
            </a:r>
            <a:r>
              <a:rPr lang="it-IT" u="sng" dirty="0"/>
              <a:t>.</a:t>
            </a:r>
          </a:p>
          <a:p>
            <a:pPr marL="0" indent="0" algn="just">
              <a:lnSpc>
                <a:spcPts val="2000"/>
              </a:lnSpc>
              <a:buNone/>
            </a:pPr>
            <a:endParaRPr lang="it-IT" u="sng" dirty="0"/>
          </a:p>
        </p:txBody>
      </p:sp>
      <p:sp>
        <p:nvSpPr>
          <p:cNvPr id="50" name="Titolo 1"/>
          <p:cNvSpPr>
            <a:spLocks noGrp="1"/>
          </p:cNvSpPr>
          <p:nvPr>
            <p:ph type="title"/>
          </p:nvPr>
        </p:nvSpPr>
        <p:spPr/>
        <p:txBody>
          <a:bodyPr>
            <a:noAutofit/>
          </a:bodyPr>
          <a:lstStyle/>
          <a:p>
            <a:r>
              <a:rPr lang="it-IT" dirty="0"/>
              <a:t>3. La Società, il modello di business e motivi della crisi</a:t>
            </a:r>
          </a:p>
        </p:txBody>
      </p:sp>
      <p:sp>
        <p:nvSpPr>
          <p:cNvPr id="72" name="Sottotitolo 4"/>
          <p:cNvSpPr>
            <a:spLocks noGrp="1"/>
          </p:cNvSpPr>
          <p:nvPr>
            <p:ph type="subTitle" idx="13"/>
          </p:nvPr>
        </p:nvSpPr>
        <p:spPr>
          <a:xfrm>
            <a:off x="257035" y="584345"/>
            <a:ext cx="9034110" cy="330055"/>
          </a:xfrm>
        </p:spPr>
        <p:txBody>
          <a:bodyPr>
            <a:normAutofit lnSpcReduction="10000"/>
          </a:bodyPr>
          <a:lstStyle/>
          <a:p>
            <a:pPr lvl="0"/>
            <a:r>
              <a:rPr lang="it-IT" dirty="0">
                <a:solidFill>
                  <a:prstClr val="black"/>
                </a:solidFill>
              </a:rPr>
              <a:t>b) Motivi della crisi</a:t>
            </a:r>
            <a:r>
              <a:rPr lang="it-IT" dirty="0"/>
              <a:t> – Contrazione del Conto Economico</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20</a:t>
            </a:fld>
            <a:endParaRPr lang="it-IT"/>
          </a:p>
        </p:txBody>
      </p:sp>
      <p:pic>
        <p:nvPicPr>
          <p:cNvPr id="4" name="Immagine 3"/>
          <p:cNvPicPr>
            <a:picLocks noChangeAspect="1"/>
          </p:cNvPicPr>
          <p:nvPr/>
        </p:nvPicPr>
        <p:blipFill>
          <a:blip r:embed="rId3"/>
          <a:stretch>
            <a:fillRect/>
          </a:stretch>
        </p:blipFill>
        <p:spPr>
          <a:xfrm>
            <a:off x="257034" y="968993"/>
            <a:ext cx="5057087" cy="5611840"/>
          </a:xfrm>
          <a:prstGeom prst="rect">
            <a:avLst/>
          </a:prstGeom>
        </p:spPr>
      </p:pic>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216441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ttotitolo 5"/>
          <p:cNvSpPr>
            <a:spLocks noGrp="1"/>
          </p:cNvSpPr>
          <p:nvPr>
            <p:ph type="subTitle" idx="13"/>
          </p:nvPr>
        </p:nvSpPr>
        <p:spPr/>
        <p:txBody>
          <a:bodyPr>
            <a:normAutofit lnSpcReduction="10000"/>
          </a:bodyPr>
          <a:lstStyle/>
          <a:p>
            <a:r>
              <a:rPr lang="it-IT" dirty="0"/>
              <a:t>c) Il modello di business dell’Area Giochi</a:t>
            </a:r>
          </a:p>
        </p:txBody>
      </p:sp>
      <p:sp>
        <p:nvSpPr>
          <p:cNvPr id="7" name="Text Box 7"/>
          <p:cNvSpPr txBox="1">
            <a:spLocks noGrp="1" noChangeArrowheads="1"/>
          </p:cNvSpPr>
          <p:nvPr>
            <p:ph idx="1"/>
          </p:nvPr>
        </p:nvSpPr>
        <p:spPr bwMode="auto">
          <a:xfrm>
            <a:off x="257035" y="1282890"/>
            <a:ext cx="9391932" cy="405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a:lnSpc>
                <a:spcPts val="2000"/>
              </a:lnSpc>
              <a:buNone/>
            </a:pPr>
            <a:r>
              <a:rPr lang="it-IT" sz="1400" dirty="0"/>
              <a:t>Il Casinò offre un’ampia gamma di giochi, la più ricca tra i 4 casinò italiani, che seguono logiche di mercato molto diverse in quanto hanno caratteristiche ben distinte. </a:t>
            </a:r>
          </a:p>
          <a:p>
            <a:pPr marL="0" indent="0" algn="just">
              <a:lnSpc>
                <a:spcPts val="2000"/>
              </a:lnSpc>
              <a:buNone/>
            </a:pPr>
            <a:r>
              <a:rPr lang="it-IT" sz="1400" dirty="0"/>
              <a:t>L'offerta si può dividere in tre aree: il gioco tradizionale, il gioco americano ed il gioco elettronico.</a:t>
            </a:r>
          </a:p>
          <a:p>
            <a:pPr algn="just">
              <a:lnSpc>
                <a:spcPts val="2000"/>
              </a:lnSpc>
            </a:pPr>
            <a:r>
              <a:rPr lang="it-IT" sz="1400" dirty="0"/>
              <a:t>Il gioco cosiddetto “tradizionale“ che comprende la Roulette francese, la Fair Roulette, lo </a:t>
            </a:r>
            <a:r>
              <a:rPr lang="it-IT" sz="1400" dirty="0" err="1"/>
              <a:t>Chemin</a:t>
            </a:r>
            <a:r>
              <a:rPr lang="it-IT" sz="1400" dirty="0"/>
              <a:t> de </a:t>
            </a:r>
            <a:r>
              <a:rPr lang="it-IT" sz="1400" dirty="0" err="1"/>
              <a:t>Fer</a:t>
            </a:r>
            <a:r>
              <a:rPr lang="it-IT" sz="1400" dirty="0"/>
              <a:t> ed il </a:t>
            </a:r>
            <a:r>
              <a:rPr lang="it-IT" sz="1400" dirty="0" err="1"/>
              <a:t>Trente-Quarante</a:t>
            </a:r>
            <a:r>
              <a:rPr lang="it-IT" sz="1400" dirty="0"/>
              <a:t>: tutti giochi in genere praticati da giocatori esperti dotati di buone risorse economiche. La presenza di questo tipo di gioco determina il livello del casinò e l’eleganza e la raffinatezza dell’ambiente è di rigore.</a:t>
            </a:r>
          </a:p>
          <a:p>
            <a:pPr algn="just">
              <a:lnSpc>
                <a:spcPts val="2000"/>
              </a:lnSpc>
            </a:pPr>
            <a:r>
              <a:rPr lang="it-IT" sz="1400" dirty="0"/>
              <a:t>Il gioco di tipo “americano“ comprende la Roulette americana, il Black-Jack, il Punto e Banco, il Poker nelle sue varianti, il </a:t>
            </a:r>
            <a:r>
              <a:rPr lang="it-IT" sz="1400" dirty="0" err="1"/>
              <a:t>Craps</a:t>
            </a:r>
            <a:r>
              <a:rPr lang="it-IT" sz="1400" dirty="0"/>
              <a:t>. Questi giochi sono in genere semplici e di facile apprendimento graditi ad una clientela più giovane e meno sofisticata. Insieme al gioco tradizionale costituisce la tipologia spesso definita "gioco lavorato" perché necessita della presenza di uno o più operatori.</a:t>
            </a:r>
          </a:p>
          <a:p>
            <a:pPr algn="just">
              <a:lnSpc>
                <a:spcPts val="2000"/>
              </a:lnSpc>
            </a:pPr>
            <a:r>
              <a:rPr lang="it-IT" sz="1400" dirty="0"/>
              <a:t>Il gioco “elettronico“ costituito dalle Slot-Machine. Apparecchi automatici programmati che offrono una semplice e variatissima tipologia di giocate azionate con la mera pressione di un tasto.</a:t>
            </a:r>
          </a:p>
          <a:p>
            <a:pPr algn="just">
              <a:lnSpc>
                <a:spcPts val="2000"/>
              </a:lnSpc>
              <a:spcBef>
                <a:spcPct val="50000"/>
              </a:spcBef>
              <a:buFontTx/>
              <a:buChar char="-"/>
              <a:defRPr/>
            </a:pPr>
            <a:endParaRPr lang="it-IT" altLang="it-IT" sz="1200" dirty="0"/>
          </a:p>
        </p:txBody>
      </p:sp>
      <p:sp>
        <p:nvSpPr>
          <p:cNvPr id="8" name="Titolo 1"/>
          <p:cNvSpPr>
            <a:spLocks noGrp="1"/>
          </p:cNvSpPr>
          <p:nvPr>
            <p:ph type="title"/>
          </p:nvPr>
        </p:nvSpPr>
        <p:spPr/>
        <p:txBody>
          <a:bodyPr>
            <a:noAutofit/>
          </a:bodyPr>
          <a:lstStyle/>
          <a:p>
            <a:r>
              <a:rPr lang="it-IT" dirty="0"/>
              <a:t>3. La Società, il modello di business e motivi della crisi</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21</a:t>
            </a:fld>
            <a:endParaRPr lang="it-IT"/>
          </a:p>
        </p:txBody>
      </p:sp>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457656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ttotitolo 5"/>
          <p:cNvSpPr>
            <a:spLocks noGrp="1"/>
          </p:cNvSpPr>
          <p:nvPr>
            <p:ph type="subTitle" idx="13"/>
          </p:nvPr>
        </p:nvSpPr>
        <p:spPr/>
        <p:txBody>
          <a:bodyPr>
            <a:normAutofit lnSpcReduction="10000"/>
          </a:bodyPr>
          <a:lstStyle/>
          <a:p>
            <a:r>
              <a:rPr lang="it-IT" dirty="0"/>
              <a:t>c) Il modello di business dell’Area Giochi – criticità </a:t>
            </a:r>
          </a:p>
        </p:txBody>
      </p:sp>
      <p:sp>
        <p:nvSpPr>
          <p:cNvPr id="7" name="Text Box 7"/>
          <p:cNvSpPr txBox="1">
            <a:spLocks noGrp="1" noChangeArrowheads="1"/>
          </p:cNvSpPr>
          <p:nvPr>
            <p:ph idx="1"/>
          </p:nvPr>
        </p:nvSpPr>
        <p:spPr bwMode="auto">
          <a:xfrm>
            <a:off x="257035" y="1282890"/>
            <a:ext cx="9391932" cy="401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indent="0" algn="just">
              <a:lnSpc>
                <a:spcPts val="2000"/>
              </a:lnSpc>
              <a:buNone/>
            </a:pPr>
            <a:r>
              <a:rPr lang="it-IT" sz="1400" dirty="0"/>
              <a:t>Attualmente il Personale della casa da gioco si compone complessivamente di 512 unità, così suddiviso :</a:t>
            </a:r>
          </a:p>
          <a:p>
            <a:pPr algn="just">
              <a:lnSpc>
                <a:spcPts val="2000"/>
              </a:lnSpc>
              <a:tabLst>
                <a:tab pos="4127500" algn="l"/>
              </a:tabLst>
            </a:pPr>
            <a:r>
              <a:rPr lang="it-IT" sz="1400" dirty="0"/>
              <a:t>Giochi elettronici	42 unità</a:t>
            </a:r>
          </a:p>
          <a:p>
            <a:pPr algn="just">
              <a:lnSpc>
                <a:spcPts val="2000"/>
              </a:lnSpc>
              <a:tabLst>
                <a:tab pos="4127500" algn="l"/>
              </a:tabLst>
            </a:pPr>
            <a:r>
              <a:rPr lang="it-IT" sz="1400" dirty="0"/>
              <a:t>Giochi tradizionali ed americani	243 unità</a:t>
            </a:r>
          </a:p>
          <a:p>
            <a:pPr algn="just">
              <a:lnSpc>
                <a:spcPts val="2000"/>
              </a:lnSpc>
              <a:tabLst>
                <a:tab pos="4127500" algn="l"/>
              </a:tabLst>
            </a:pPr>
            <a:r>
              <a:rPr lang="it-IT" sz="1400" dirty="0"/>
              <a:t>Servizi di sala	56 unità</a:t>
            </a:r>
          </a:p>
          <a:p>
            <a:pPr algn="just">
              <a:lnSpc>
                <a:spcPts val="2000"/>
              </a:lnSpc>
              <a:tabLst>
                <a:tab pos="4127500" algn="l"/>
              </a:tabLst>
            </a:pPr>
            <a:r>
              <a:rPr lang="it-IT" sz="1400" dirty="0"/>
              <a:t>Servizi amministrativi	171 unità</a:t>
            </a:r>
          </a:p>
          <a:p>
            <a:pPr algn="just">
              <a:lnSpc>
                <a:spcPts val="2000"/>
              </a:lnSpc>
            </a:pPr>
            <a:endParaRPr lang="it-IT" sz="1400" dirty="0"/>
          </a:p>
          <a:p>
            <a:pPr marL="0" indent="0" algn="just">
              <a:lnSpc>
                <a:spcPts val="2000"/>
              </a:lnSpc>
              <a:buNone/>
            </a:pPr>
            <a:r>
              <a:rPr lang="it-IT" sz="1400" dirty="0"/>
              <a:t>I giochi elettronici, nonostante impegnino una ridotta percentuale degli addetti, producono più di metà degli introiti. </a:t>
            </a:r>
          </a:p>
          <a:p>
            <a:pPr marL="0" indent="0" algn="just">
              <a:lnSpc>
                <a:spcPts val="2000"/>
              </a:lnSpc>
              <a:buNone/>
            </a:pPr>
            <a:r>
              <a:rPr lang="it-IT" sz="1400" dirty="0"/>
              <a:t>L’anomalia è generata dal gran numero di unità lavorative necessaria ai «giochi lavorati» ed è aggravata dalla eccessiva rigidità organizzativa che non si coniuga bene con la necessità di assicurare un'offerta in linea con le esigenze della sala, permettendo, a titolo di esempio, di assicurare una flessibilità di apertura e/o chiusura dei tavoli che segua il flusso delle giocate, garantendo una resa maggiore a parità di presenze di giocatori. </a:t>
            </a:r>
          </a:p>
          <a:p>
            <a:pPr marL="0" indent="0" algn="just">
              <a:lnSpc>
                <a:spcPts val="2000"/>
              </a:lnSpc>
              <a:buNone/>
            </a:pPr>
            <a:r>
              <a:rPr lang="it-IT" sz="1400" dirty="0"/>
              <a:t>In tal contesto, nonostante il numero elevato di addetti, per garantire un buon livello di servizio si ricorrere all’utilizzo di personale interinale. </a:t>
            </a:r>
            <a:endParaRPr lang="it-IT" altLang="it-IT" sz="1400" dirty="0"/>
          </a:p>
        </p:txBody>
      </p:sp>
      <p:sp>
        <p:nvSpPr>
          <p:cNvPr id="8" name="Titolo 1"/>
          <p:cNvSpPr>
            <a:spLocks noGrp="1"/>
          </p:cNvSpPr>
          <p:nvPr>
            <p:ph type="title"/>
          </p:nvPr>
        </p:nvSpPr>
        <p:spPr/>
        <p:txBody>
          <a:bodyPr>
            <a:noAutofit/>
          </a:bodyPr>
          <a:lstStyle/>
          <a:p>
            <a:r>
              <a:rPr lang="it-IT" dirty="0"/>
              <a:t>3. La Società, il modello di business e motivi della crisi</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22</a:t>
            </a:fld>
            <a:endParaRPr lang="it-IT"/>
          </a:p>
        </p:txBody>
      </p:sp>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838929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499655" y="1282890"/>
            <a:ext cx="3149312" cy="5073462"/>
          </a:xfrm>
        </p:spPr>
        <p:txBody>
          <a:bodyPr/>
          <a:lstStyle/>
          <a:p>
            <a:pPr marL="0" indent="0" algn="just">
              <a:lnSpc>
                <a:spcPts val="2000"/>
              </a:lnSpc>
              <a:buNone/>
            </a:pPr>
            <a:r>
              <a:rPr lang="it-IT" dirty="0"/>
              <a:t>Il grafico indica il livello di gradimento dei clienti rispetto a diversi servizi dell’Hotel.</a:t>
            </a:r>
          </a:p>
          <a:p>
            <a:pPr marL="0" indent="0" algn="just">
              <a:lnSpc>
                <a:spcPts val="2000"/>
              </a:lnSpc>
              <a:buNone/>
            </a:pPr>
            <a:r>
              <a:rPr lang="it-IT" dirty="0"/>
              <a:t>Prendendo come riferimento la stessa stagione (gennaio-aprile) si nota un calo importante di gradimento nel 2017 rispetto all’anno precedente in tutti i servizi e in particolar modo è rilevante il decremento che si riscontra nella «disponibilità a tornare nella stessa struttura», che subisce un calo di quasi un punto.</a:t>
            </a:r>
          </a:p>
          <a:p>
            <a:pPr marL="0" indent="0" algn="just">
              <a:lnSpc>
                <a:spcPts val="2000"/>
              </a:lnSpc>
              <a:buNone/>
            </a:pPr>
            <a:r>
              <a:rPr lang="it-IT" dirty="0"/>
              <a:t>Nel 2017 in tutte le categorie il gradimento è inferiore al 9 e, in particolare, la ristorazione subisce un calo nonostante fosse già nel 2016 inferiore al 9.</a:t>
            </a:r>
          </a:p>
        </p:txBody>
      </p:sp>
      <p:sp>
        <p:nvSpPr>
          <p:cNvPr id="5" name="Segnaposto numero diapositiva 4"/>
          <p:cNvSpPr>
            <a:spLocks noGrp="1"/>
          </p:cNvSpPr>
          <p:nvPr>
            <p:ph type="sldNum" sz="quarter" idx="12"/>
          </p:nvPr>
        </p:nvSpPr>
        <p:spPr/>
        <p:txBody>
          <a:bodyPr/>
          <a:lstStyle/>
          <a:p>
            <a:fld id="{469478AE-E41C-4998-8501-3E5F968BCBEE}" type="slidenum">
              <a:rPr lang="it-IT" smtClean="0"/>
              <a:pPr/>
              <a:t>23</a:t>
            </a:fld>
            <a:endParaRPr lang="it-IT"/>
          </a:p>
        </p:txBody>
      </p:sp>
      <p:sp>
        <p:nvSpPr>
          <p:cNvPr id="7" name="Titolo 1"/>
          <p:cNvSpPr>
            <a:spLocks noGrp="1"/>
          </p:cNvSpPr>
          <p:nvPr>
            <p:ph type="title"/>
          </p:nvPr>
        </p:nvSpPr>
        <p:spPr/>
        <p:txBody>
          <a:bodyPr>
            <a:noAutofit/>
          </a:bodyPr>
          <a:lstStyle/>
          <a:p>
            <a:r>
              <a:rPr lang="it-IT" dirty="0"/>
              <a:t>3. La Società, il modello di business e motivi della crisi</a:t>
            </a:r>
          </a:p>
        </p:txBody>
      </p:sp>
      <p:sp>
        <p:nvSpPr>
          <p:cNvPr id="8" name="Sottotitolo 5"/>
          <p:cNvSpPr>
            <a:spLocks noGrp="1"/>
          </p:cNvSpPr>
          <p:nvPr>
            <p:ph type="subTitle" idx="13"/>
          </p:nvPr>
        </p:nvSpPr>
        <p:spPr/>
        <p:txBody>
          <a:bodyPr>
            <a:normAutofit lnSpcReduction="10000"/>
          </a:bodyPr>
          <a:lstStyle/>
          <a:p>
            <a:r>
              <a:rPr lang="it-IT" dirty="0"/>
              <a:t>d) Il modello di business dell’Area Hotel – criticità </a:t>
            </a:r>
          </a:p>
        </p:txBody>
      </p:sp>
      <p:pic>
        <p:nvPicPr>
          <p:cNvPr id="10" name="Immagine 9"/>
          <p:cNvPicPr>
            <a:picLocks noChangeAspect="1"/>
          </p:cNvPicPr>
          <p:nvPr/>
        </p:nvPicPr>
        <p:blipFill rotWithShape="1">
          <a:blip r:embed="rId3"/>
          <a:srcRect l="1269" t="1377" r="1322" b="1596"/>
          <a:stretch/>
        </p:blipFill>
        <p:spPr>
          <a:xfrm>
            <a:off x="257035" y="1323975"/>
            <a:ext cx="6087728" cy="3105150"/>
          </a:xfrm>
          <a:prstGeom prst="rect">
            <a:avLst/>
          </a:prstGeom>
        </p:spPr>
      </p:pic>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056493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046049"/>
            <a:ext cx="9391932" cy="5384616"/>
          </a:xfrm>
        </p:spPr>
        <p:txBody>
          <a:bodyPr>
            <a:spAutoFit/>
          </a:bodyPr>
          <a:lstStyle/>
          <a:p>
            <a:pPr marL="0" indent="0" algn="just">
              <a:buNone/>
            </a:pPr>
            <a:r>
              <a:rPr lang="it-IT" dirty="0"/>
              <a:t>Subito dopo la nomina dell’Amministratore Unico e l’esame della situazione gestionale della Società, quest’ultimo ha avuto modo di constatare che l’azienda è oggi destrutturata poiché nel corso degli anni non ha posto rimedio all’assenza di personale qualificato nei ruoli apicali.</a:t>
            </a:r>
          </a:p>
          <a:p>
            <a:pPr algn="just"/>
            <a:r>
              <a:rPr lang="it-IT" dirty="0"/>
              <a:t>Un esempio su tutti, l’attuale vice direttore generale copre </a:t>
            </a:r>
            <a:r>
              <a:rPr lang="it-IT" i="1" dirty="0"/>
              <a:t>ad interim </a:t>
            </a:r>
            <a:r>
              <a:rPr lang="it-IT" dirty="0"/>
              <a:t>le funzioni di direttore generale, direttore di produzione, direttore del personale, direttore amministrativo, direttore dell’albergo, concentrando in tal modo tutte le deleghe gestionali. La situazione è ancora più paradossale se si tiene conto che il vice direttore generale è assunto a tempo determinato, con un contratto in scadenza al maggio 2019.</a:t>
            </a:r>
          </a:p>
          <a:p>
            <a:pPr marL="0" indent="0" algn="just">
              <a:buNone/>
            </a:pPr>
            <a:r>
              <a:rPr lang="it-IT" dirty="0"/>
              <a:t>L’assenza di personale qualificato nei ruoli apicali ha determinato un inadeguato controllo che si è tradotto in un andamento dei costi sproporzionato rispetto a quello dei ricavi. </a:t>
            </a:r>
          </a:p>
          <a:p>
            <a:pPr marL="0" indent="0" algn="just">
              <a:buNone/>
            </a:pPr>
            <a:r>
              <a:rPr lang="it-IT" dirty="0"/>
              <a:t>La mancanza di una strategia commerciale adeguata, ha portato a risultati economici decisamente insoddisfacenti, stante la notevole qualità dei beni della Società.</a:t>
            </a:r>
          </a:p>
          <a:p>
            <a:pPr marL="0" indent="0" algn="just">
              <a:buNone/>
            </a:pPr>
            <a:r>
              <a:rPr lang="it-IT" dirty="0"/>
              <a:t>Per quanto concerne, invece, l’analisi degli investimenti, dal 2011 al 2013 sono stati effettuati notevoli investimenti sotto forma di interventi strutturali nelle strutture del complesso immobiliare della Società: </a:t>
            </a:r>
          </a:p>
          <a:p>
            <a:pPr algn="just"/>
            <a:r>
              <a:rPr lang="it-IT" dirty="0"/>
              <a:t>ristrutturazione completa del </a:t>
            </a:r>
            <a:r>
              <a:rPr lang="it-IT" dirty="0" err="1"/>
              <a:t>Grand</a:t>
            </a:r>
            <a:r>
              <a:rPr lang="it-IT" dirty="0"/>
              <a:t> Hotel </a:t>
            </a:r>
            <a:r>
              <a:rPr lang="it-IT" dirty="0" err="1"/>
              <a:t>Billia</a:t>
            </a:r>
            <a:r>
              <a:rPr lang="it-IT" dirty="0"/>
              <a:t>; </a:t>
            </a:r>
          </a:p>
          <a:p>
            <a:pPr algn="just"/>
            <a:r>
              <a:rPr lang="it-IT" dirty="0"/>
              <a:t>restyling Sale da Gioco; </a:t>
            </a:r>
          </a:p>
          <a:p>
            <a:pPr algn="just"/>
            <a:r>
              <a:rPr lang="it-IT" dirty="0"/>
              <a:t>nuova centrale termica.</a:t>
            </a:r>
          </a:p>
          <a:p>
            <a:pPr marL="0" indent="0" algn="just">
              <a:buNone/>
            </a:pPr>
            <a:r>
              <a:rPr lang="it-IT" dirty="0"/>
              <a:t>I lavori sono stati finanziati in parte con la liquidità presente in azienda e con il suo capitale circolante in aggiunta a finanziamenti da parte di </a:t>
            </a:r>
            <a:r>
              <a:rPr lang="it-IT" dirty="0" err="1"/>
              <a:t>Finaosta</a:t>
            </a:r>
            <a:r>
              <a:rPr lang="it-IT" dirty="0"/>
              <a:t> S.p.A..</a:t>
            </a:r>
          </a:p>
          <a:p>
            <a:pPr marL="0" indent="0" algn="just">
              <a:buNone/>
            </a:pPr>
            <a:r>
              <a:rPr lang="it-IT" dirty="0"/>
              <a:t>Per un’analisi quantitativa delle politiche di gestione e degli investimenti si rimanda diffusamente alle successive slides.</a:t>
            </a:r>
          </a:p>
        </p:txBody>
      </p:sp>
      <p:sp>
        <p:nvSpPr>
          <p:cNvPr id="5" name="Segnaposto numero diapositiva 4"/>
          <p:cNvSpPr>
            <a:spLocks noGrp="1"/>
          </p:cNvSpPr>
          <p:nvPr>
            <p:ph type="sldNum" sz="quarter" idx="12"/>
          </p:nvPr>
        </p:nvSpPr>
        <p:spPr/>
        <p:txBody>
          <a:bodyPr/>
          <a:lstStyle/>
          <a:p>
            <a:fld id="{469478AE-E41C-4998-8501-3E5F968BCBEE}" type="slidenum">
              <a:rPr lang="it-IT" smtClean="0"/>
              <a:pPr/>
              <a:t>24</a:t>
            </a:fld>
            <a:endParaRPr lang="it-IT"/>
          </a:p>
        </p:txBody>
      </p:sp>
      <p:sp>
        <p:nvSpPr>
          <p:cNvPr id="6" name="Sottotitolo 5"/>
          <p:cNvSpPr>
            <a:spLocks noGrp="1"/>
          </p:cNvSpPr>
          <p:nvPr>
            <p:ph type="subTitle" idx="13"/>
          </p:nvPr>
        </p:nvSpPr>
        <p:spPr/>
        <p:txBody>
          <a:bodyPr>
            <a:normAutofit lnSpcReduction="10000"/>
          </a:bodyPr>
          <a:lstStyle/>
          <a:p>
            <a:r>
              <a:rPr lang="it-IT" dirty="0"/>
              <a:t>e) Analisi delle Politiche di Gestione e Analisi degli Investimenti</a:t>
            </a:r>
          </a:p>
        </p:txBody>
      </p:sp>
      <p:sp>
        <p:nvSpPr>
          <p:cNvPr id="7" name="Titolo 1"/>
          <p:cNvSpPr>
            <a:spLocks noGrp="1"/>
          </p:cNvSpPr>
          <p:nvPr>
            <p:ph type="title"/>
          </p:nvPr>
        </p:nvSpPr>
        <p:spPr/>
        <p:txBody>
          <a:bodyPr>
            <a:noAutofit/>
          </a:bodyPr>
          <a:lstStyle/>
          <a:p>
            <a:r>
              <a:rPr lang="it-IT" dirty="0"/>
              <a:t>3. La Società, il modello di business e motivi della crisi</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831186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type="subTitle" idx="1"/>
          </p:nvPr>
        </p:nvSpPr>
        <p:spPr>
          <a:xfrm>
            <a:off x="5122984" y="1282890"/>
            <a:ext cx="4466493" cy="4462760"/>
          </a:xfrm>
          <a:noFill/>
          <a:ln>
            <a:noFill/>
          </a:ln>
        </p:spPr>
        <p:style>
          <a:lnRef idx="0">
            <a:scrgbClr r="0" g="0" b="0"/>
          </a:lnRef>
          <a:fillRef idx="0">
            <a:scrgbClr r="0" g="0" b="0"/>
          </a:fillRef>
          <a:effectRef idx="0">
            <a:scrgbClr r="0" g="0" b="0"/>
          </a:effectRef>
          <a:fontRef idx="minor">
            <a:schemeClr val="accent1"/>
          </a:fontRef>
        </p:style>
        <p:txBody>
          <a:bodyPr>
            <a:spAutoFit/>
          </a:bodyPr>
          <a:lstStyle/>
          <a:p>
            <a:pPr algn="l"/>
            <a:r>
              <a:rPr lang="it-IT" sz="4000" b="1" dirty="0">
                <a:solidFill>
                  <a:srgbClr val="002060"/>
                </a:solidFill>
                <a:effectLst>
                  <a:outerShdw blurRad="50800" dist="38100" algn="l" rotWithShape="0">
                    <a:prstClr val="black">
                      <a:alpha val="40000"/>
                    </a:prstClr>
                  </a:outerShdw>
                </a:effectLst>
                <a:latin typeface="Arial" panose="020B0604020202020204" pitchFamily="34" charset="0"/>
                <a:cs typeface="Arial" panose="020B0604020202020204" pitchFamily="34" charset="0"/>
              </a:rPr>
              <a:t>CAPITOLO 4</a:t>
            </a:r>
          </a:p>
          <a:p>
            <a:pPr algn="l">
              <a:lnSpc>
                <a:spcPct val="100000"/>
              </a:lnSpc>
              <a:spcBef>
                <a:spcPts val="600"/>
              </a:spcBef>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Analisi del bilancio al 31 dicembre 2016</a:t>
            </a:r>
          </a:p>
          <a:p>
            <a:pPr algn="l">
              <a:lnSpc>
                <a:spcPct val="100000"/>
              </a:lnSpc>
              <a:spcBef>
                <a:spcPts val="600"/>
              </a:spcBef>
            </a:pPr>
            <a:endParaRPr lang="it-IT" sz="2800" dirty="0">
              <a:solidFill>
                <a:srgbClr val="002060"/>
              </a:solidFill>
              <a:latin typeface="Arial" panose="020B0604020202020204" pitchFamily="34" charset="0"/>
              <a:ea typeface="Arial Unicode MS" panose="020B0604020202020204" pitchFamily="34" charset="-128"/>
              <a:cs typeface="Arial" panose="020B0604020202020204" pitchFamily="34" charset="0"/>
            </a:endParaRP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Principali interventi valutativi sul bilancio al 31.12.2016</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Conto Economico e lo Stato Patrimoniale 2014-2016</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Indici di bilancio</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Impatti sul patrimonio netto</a:t>
            </a:r>
          </a:p>
          <a:p>
            <a:pPr marL="457200" indent="-457200" algn="l">
              <a:lnSpc>
                <a:spcPct val="100000"/>
              </a:lnSpc>
              <a:spcBef>
                <a:spcPts val="600"/>
              </a:spcBef>
              <a:buFont typeface="+mj-lt"/>
              <a:buAutoNum type="alphaLcParenR"/>
            </a:pPr>
            <a:endPar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endParaRPr>
          </a:p>
        </p:txBody>
      </p:sp>
      <p:pic>
        <p:nvPicPr>
          <p:cNvPr id="5" name="Immagine 4"/>
          <p:cNvPicPr>
            <a:picLocks noChangeAspect="1"/>
          </p:cNvPicPr>
          <p:nvPr/>
        </p:nvPicPr>
        <p:blipFill>
          <a:blip r:embed="rId3"/>
          <a:stretch>
            <a:fillRect/>
          </a:stretch>
        </p:blipFill>
        <p:spPr>
          <a:xfrm>
            <a:off x="321510" y="1282889"/>
            <a:ext cx="4643169" cy="2501665"/>
          </a:xfrm>
          <a:prstGeom prst="rect">
            <a:avLst/>
          </a:prstGeom>
        </p:spPr>
      </p:pic>
    </p:spTree>
    <p:extLst>
      <p:ext uri="{BB962C8B-B14F-4D97-AF65-F5344CB8AC3E}">
        <p14:creationId xmlns:p14="http://schemas.microsoft.com/office/powerpoint/2010/main" val="3657545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p:txBody>
          <a:bodyPr/>
          <a:lstStyle/>
          <a:p>
            <a:r>
              <a:rPr lang="it-IT" dirty="0"/>
              <a:t>4. Analisi del bilancio al 31 dicembre 2016</a:t>
            </a:r>
          </a:p>
        </p:txBody>
      </p:sp>
      <p:sp>
        <p:nvSpPr>
          <p:cNvPr id="6" name="Segnaposto contenuto 3"/>
          <p:cNvSpPr>
            <a:spLocks noGrp="1"/>
          </p:cNvSpPr>
          <p:nvPr>
            <p:ph idx="1"/>
          </p:nvPr>
        </p:nvSpPr>
        <p:spPr>
          <a:xfrm>
            <a:off x="257035" y="1282890"/>
            <a:ext cx="9391932" cy="1941365"/>
          </a:xfrm>
        </p:spPr>
        <p:txBody>
          <a:bodyPr>
            <a:spAutoFit/>
          </a:bodyPr>
          <a:lstStyle/>
          <a:p>
            <a:pPr marL="0" indent="0" algn="just">
              <a:lnSpc>
                <a:spcPts val="2000"/>
              </a:lnSpc>
              <a:buNone/>
            </a:pPr>
            <a:r>
              <a:rPr lang="it-IT" dirty="0"/>
              <a:t>L’Amministratore Unico, da poco nominato, intervenendo nella situazione 2016 – che era stata gestita dal precedente organo amministrativo – ha comunque proceduto a redigere il progetto di bilancio al 31.12.2016 nel solco del massimo rigore e prudenza; il bilancio stesso, tuttavia, potrebbe subire ancora modifiche a seguito dei controlli in corso del collegio sindacale e dell'organo di revisione.</a:t>
            </a:r>
          </a:p>
          <a:p>
            <a:pPr marL="0" indent="0" algn="just">
              <a:lnSpc>
                <a:spcPts val="2000"/>
              </a:lnSpc>
              <a:buNone/>
            </a:pPr>
            <a:r>
              <a:rPr lang="it-IT" dirty="0"/>
              <a:t>Il bilancio in oggetto, in ogni caso, con particolare riferimento alla svalutazione dei crediti per imposte anticipate, riporta gli esiti dell’operazione di riduzione del capitale sociale deliberata in data 18 febbraio 2017 con la quale il valore nominale del capitale sociale è sceso da Euro 120.000.000 a Euro 56.000.000.</a:t>
            </a:r>
          </a:p>
        </p:txBody>
      </p:sp>
      <p:sp>
        <p:nvSpPr>
          <p:cNvPr id="8" name="Sottotitolo 7"/>
          <p:cNvSpPr>
            <a:spLocks noGrp="1"/>
          </p:cNvSpPr>
          <p:nvPr>
            <p:ph type="subTitle" idx="13"/>
          </p:nvPr>
        </p:nvSpPr>
        <p:spPr>
          <a:xfrm>
            <a:off x="257034" y="584345"/>
            <a:ext cx="9321305" cy="330055"/>
          </a:xfrm>
        </p:spPr>
        <p:txBody>
          <a:bodyPr>
            <a:normAutofit lnSpcReduction="10000"/>
          </a:bodyPr>
          <a:lstStyle/>
          <a:p>
            <a:r>
              <a:rPr lang="it-IT" dirty="0"/>
              <a:t>a) Principali interventi valutativi sul bilancio al 31.12.2016</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26</a:t>
            </a:fld>
            <a:endParaRPr lang="it-IT"/>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829645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a:spLocks noGrp="1"/>
          </p:cNvSpPr>
          <p:nvPr>
            <p:ph type="title"/>
          </p:nvPr>
        </p:nvSpPr>
        <p:spPr/>
        <p:txBody>
          <a:bodyPr>
            <a:noAutofit/>
          </a:bodyPr>
          <a:lstStyle/>
          <a:p>
            <a:r>
              <a:rPr lang="it-IT" dirty="0"/>
              <a:t>4. Analisi del bilancio al 31 dicembre 2016</a:t>
            </a:r>
          </a:p>
        </p:txBody>
      </p:sp>
      <p:sp>
        <p:nvSpPr>
          <p:cNvPr id="11" name="Segnaposto contenuto 10"/>
          <p:cNvSpPr>
            <a:spLocks noGrp="1"/>
          </p:cNvSpPr>
          <p:nvPr>
            <p:ph idx="1"/>
          </p:nvPr>
        </p:nvSpPr>
        <p:spPr>
          <a:xfrm>
            <a:off x="5019869" y="1038736"/>
            <a:ext cx="4629098" cy="5427127"/>
          </a:xfrm>
        </p:spPr>
        <p:txBody>
          <a:bodyPr wrap="square">
            <a:spAutoFit/>
          </a:bodyPr>
          <a:lstStyle/>
          <a:p>
            <a:pPr marL="0" indent="0" algn="just">
              <a:lnSpc>
                <a:spcPts val="1600"/>
              </a:lnSpc>
              <a:spcBef>
                <a:spcPts val="0"/>
              </a:spcBef>
              <a:buNone/>
            </a:pPr>
            <a:r>
              <a:rPr lang="it-IT" dirty="0"/>
              <a:t>Nel 2016, dopo una leggera crescita nel 2015, i Ricavi caratteristici scendono del -6,7% (il Valore della Produzione decresce del -6,3%).</a:t>
            </a:r>
          </a:p>
          <a:p>
            <a:pPr marL="0" indent="0" algn="just">
              <a:lnSpc>
                <a:spcPts val="1600"/>
              </a:lnSpc>
              <a:spcBef>
                <a:spcPts val="0"/>
              </a:spcBef>
              <a:buNone/>
            </a:pPr>
            <a:r>
              <a:rPr lang="it-IT" dirty="0"/>
              <a:t>Nel triennio preso in considerazione, sia i Consumi che i costi per Servizi sono in notevole diminuzione sia in valore assoluto che in termini percentuali come incidenza del Valore della Produzione (</a:t>
            </a:r>
            <a:r>
              <a:rPr lang="it-IT" dirty="0" err="1"/>
              <a:t>VdP</a:t>
            </a:r>
            <a:r>
              <a:rPr lang="it-IT" dirty="0"/>
              <a:t>).</a:t>
            </a:r>
          </a:p>
          <a:p>
            <a:pPr marL="0" indent="0" algn="just">
              <a:lnSpc>
                <a:spcPts val="1600"/>
              </a:lnSpc>
              <a:spcBef>
                <a:spcPts val="0"/>
              </a:spcBef>
              <a:buNone/>
            </a:pPr>
            <a:r>
              <a:rPr lang="it-IT" dirty="0"/>
              <a:t>I costi del Personale sono leggermente in calo, anche in considerazione dell'entrata a regime dell'accordo sindacale del 2015 per la riduzione dei compensi e dell'orario lavorativo. Tuttavia, come incidenza percentuale, i costi del personale sono stabili (tra il 73% ed il 75%) e sono ad un livello decisamente critico per la marginalità della Società. </a:t>
            </a:r>
          </a:p>
          <a:p>
            <a:pPr marL="0" indent="0" algn="just">
              <a:lnSpc>
                <a:spcPts val="1600"/>
              </a:lnSpc>
              <a:spcBef>
                <a:spcPts val="0"/>
              </a:spcBef>
              <a:buNone/>
            </a:pPr>
            <a:r>
              <a:rPr lang="it-IT" dirty="0"/>
              <a:t>Dunque, seppur ci sia un recupero della marginalità, questa si presenta largamente negativa. Gli interventi di riduzione dei costi non hanno avuto un effetto significativo e tale da invertire il trend negativo.</a:t>
            </a:r>
          </a:p>
          <a:p>
            <a:pPr marL="0" indent="0" algn="just">
              <a:lnSpc>
                <a:spcPts val="1600"/>
              </a:lnSpc>
              <a:spcBef>
                <a:spcPts val="0"/>
              </a:spcBef>
              <a:buNone/>
            </a:pPr>
            <a:r>
              <a:rPr lang="it-IT" dirty="0"/>
              <a:t>Infine, le componenti straordinarie e le svalutazioni complessive degli ultimi tre anni hanno ulteriormente peggiorato il risultato operativo, ed i bilanci hanno riportato, considerando solo il triennio 2014-2016, una perdita cumulata di oltre 77,8M€. In particolare c'è da evidenziare la svalutazione del credito imposte anticipate per perdite fiscali pregresse per 22M€ nel 2016.</a:t>
            </a:r>
          </a:p>
        </p:txBody>
      </p:sp>
      <p:sp>
        <p:nvSpPr>
          <p:cNvPr id="10" name="Sottotitolo 9"/>
          <p:cNvSpPr>
            <a:spLocks noGrp="1"/>
          </p:cNvSpPr>
          <p:nvPr>
            <p:ph type="subTitle" idx="13"/>
          </p:nvPr>
        </p:nvSpPr>
        <p:spPr>
          <a:xfrm>
            <a:off x="257034" y="584345"/>
            <a:ext cx="9447035" cy="330055"/>
          </a:xfrm>
        </p:spPr>
        <p:txBody>
          <a:bodyPr>
            <a:normAutofit lnSpcReduction="10000"/>
          </a:bodyPr>
          <a:lstStyle/>
          <a:p>
            <a:r>
              <a:rPr lang="it-IT" dirty="0"/>
              <a:t>b) Il Conto Economico e lo Stato Patrimoniale 2014-2016: il Conto Economico 2014-2016</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27</a:t>
            </a:fld>
            <a:endParaRPr lang="it-IT"/>
          </a:p>
        </p:txBody>
      </p:sp>
      <p:pic>
        <p:nvPicPr>
          <p:cNvPr id="4" name="Immagine 3"/>
          <p:cNvPicPr>
            <a:picLocks noChangeAspect="1"/>
          </p:cNvPicPr>
          <p:nvPr/>
        </p:nvPicPr>
        <p:blipFill>
          <a:blip r:embed="rId3"/>
          <a:stretch>
            <a:fillRect/>
          </a:stretch>
        </p:blipFill>
        <p:spPr>
          <a:xfrm>
            <a:off x="345711" y="881354"/>
            <a:ext cx="4466001" cy="5675283"/>
          </a:xfrm>
          <a:prstGeom prst="rect">
            <a:avLst/>
          </a:prstGeom>
        </p:spPr>
      </p:pic>
      <p:sp>
        <p:nvSpPr>
          <p:cNvPr id="2" name="Rettangolo 1"/>
          <p:cNvSpPr/>
          <p:nvPr/>
        </p:nvSpPr>
        <p:spPr>
          <a:xfrm>
            <a:off x="1570524" y="826761"/>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8" name="TextBox 9"/>
          <p:cNvSpPr txBox="1">
            <a:spLocks noChangeArrowheads="1"/>
          </p:cNvSpPr>
          <p:nvPr/>
        </p:nvSpPr>
        <p:spPr bwMode="auto">
          <a:xfrm>
            <a:off x="376238" y="6617672"/>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892695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p:txBody>
          <a:bodyPr>
            <a:noAutofit/>
          </a:bodyPr>
          <a:lstStyle/>
          <a:p>
            <a:r>
              <a:rPr lang="it-IT" dirty="0"/>
              <a:t>4. Analisi del bilancio al 31 dicembre 2016</a:t>
            </a:r>
          </a:p>
        </p:txBody>
      </p:sp>
      <p:sp>
        <p:nvSpPr>
          <p:cNvPr id="9" name="Sottotitolo 8"/>
          <p:cNvSpPr>
            <a:spLocks noGrp="1"/>
          </p:cNvSpPr>
          <p:nvPr>
            <p:ph type="subTitle" idx="13"/>
          </p:nvPr>
        </p:nvSpPr>
        <p:spPr>
          <a:xfrm>
            <a:off x="257034" y="584345"/>
            <a:ext cx="9412745" cy="330055"/>
          </a:xfrm>
        </p:spPr>
        <p:txBody>
          <a:bodyPr>
            <a:normAutofit lnSpcReduction="10000"/>
          </a:bodyPr>
          <a:lstStyle/>
          <a:p>
            <a:r>
              <a:rPr lang="it-IT" dirty="0"/>
              <a:t>b) Il Conto Economico e lo Stato Patrimoniale 2014-2016: lo Stato Patrimoniale 2014-2016</a:t>
            </a:r>
          </a:p>
        </p:txBody>
      </p:sp>
      <p:sp>
        <p:nvSpPr>
          <p:cNvPr id="11" name="Segnaposto contenuto 10"/>
          <p:cNvSpPr>
            <a:spLocks noGrp="1"/>
          </p:cNvSpPr>
          <p:nvPr>
            <p:ph idx="1"/>
          </p:nvPr>
        </p:nvSpPr>
        <p:spPr>
          <a:xfrm>
            <a:off x="4918841" y="853381"/>
            <a:ext cx="4730126" cy="5746894"/>
          </a:xfrm>
        </p:spPr>
        <p:txBody>
          <a:bodyPr wrap="square">
            <a:spAutoFit/>
          </a:bodyPr>
          <a:lstStyle/>
          <a:p>
            <a:pPr marL="0" indent="0" algn="just">
              <a:lnSpc>
                <a:spcPts val="1700"/>
              </a:lnSpc>
              <a:spcBef>
                <a:spcPts val="0"/>
              </a:spcBef>
              <a:buNone/>
            </a:pPr>
            <a:r>
              <a:rPr lang="it-IT" dirty="0"/>
              <a:t>Dallo Stato Patrimoniale qui di fianco si può determinare il trend delle voci patrimoniali della Società. Innanzitutto, la voce Immobilizzazioni non ha subito modifiche importanti, se non relative agli ammortamenti dei cespiti e dei fabbricati.</a:t>
            </a:r>
          </a:p>
          <a:p>
            <a:pPr marL="0" indent="0" algn="just">
              <a:lnSpc>
                <a:spcPts val="1700"/>
              </a:lnSpc>
              <a:spcBef>
                <a:spcPts val="0"/>
              </a:spcBef>
              <a:buNone/>
            </a:pPr>
            <a:r>
              <a:rPr lang="it-IT" dirty="0"/>
              <a:t>Le rimanenze, al netto dei relativi fondi di svalutazione, sono lievemente diminuite nel triennio analizzato, comportando una liberazione delle risorse aziendali.</a:t>
            </a:r>
          </a:p>
          <a:p>
            <a:pPr marL="0" indent="0" algn="just">
              <a:lnSpc>
                <a:spcPts val="1700"/>
              </a:lnSpc>
              <a:spcBef>
                <a:spcPts val="0"/>
              </a:spcBef>
              <a:buNone/>
            </a:pPr>
            <a:r>
              <a:rPr lang="it-IT" dirty="0"/>
              <a:t>I crediti verso Clienti (anche qui riportato al netto dei relativi fondi), come vedremo nelle </a:t>
            </a:r>
            <a:r>
              <a:rPr lang="it-IT" dirty="0" err="1"/>
              <a:t>slides</a:t>
            </a:r>
            <a:r>
              <a:rPr lang="it-IT" dirty="0"/>
              <a:t>, successive sono principalmente aperture di credito di gioco, ed è un fenomeno che è destinato ad accentuarsi nel futuro, anche per via dell'utilizzo di titoli di credito come pagamento delle fiches. Tra gli altri crediti ci sono crediti per imposte anticipate, svalutate per 22M€ nel 2016.</a:t>
            </a:r>
          </a:p>
          <a:p>
            <a:pPr marL="0" indent="0" algn="just">
              <a:lnSpc>
                <a:spcPts val="1700"/>
              </a:lnSpc>
              <a:spcBef>
                <a:spcPts val="0"/>
              </a:spcBef>
              <a:buNone/>
            </a:pPr>
            <a:r>
              <a:rPr lang="it-IT" dirty="0"/>
              <a:t>I debiti verso fornitori sono sensibilmente diminuiti, anche per via del completamento del pagamento dei lavori del 2012/2013.</a:t>
            </a:r>
          </a:p>
          <a:p>
            <a:pPr marL="0" indent="0" algn="just">
              <a:lnSpc>
                <a:spcPts val="1700"/>
              </a:lnSpc>
              <a:spcBef>
                <a:spcPts val="0"/>
              </a:spcBef>
              <a:buNone/>
            </a:pPr>
            <a:r>
              <a:rPr lang="it-IT" dirty="0"/>
              <a:t>Il TFR è in diminuzione per via della liquidazione di dipendenti cessati nel 2014-2016. Dal 2007 non c'è più accantonamento al TFR perché sostituita da versamenti diretti all’INPS.</a:t>
            </a:r>
          </a:p>
          <a:p>
            <a:pPr marL="0" indent="0" algn="just">
              <a:lnSpc>
                <a:spcPts val="1700"/>
              </a:lnSpc>
              <a:spcBef>
                <a:spcPts val="0"/>
              </a:spcBef>
              <a:buNone/>
            </a:pPr>
            <a:r>
              <a:rPr lang="it-IT" dirty="0"/>
              <a:t>Nel 2015 è stato accantonato quasi 3,5M€ a fondi rischi.</a:t>
            </a:r>
          </a:p>
          <a:p>
            <a:pPr marL="0" indent="0" algn="just">
              <a:lnSpc>
                <a:spcPts val="1700"/>
              </a:lnSpc>
              <a:spcBef>
                <a:spcPts val="0"/>
              </a:spcBef>
              <a:buNone/>
            </a:pPr>
            <a:r>
              <a:rPr lang="it-IT" dirty="0"/>
              <a:t>La PFN (posizione Finanziaria Netta) comprende tutti i debiti di natura finanziaria (banche e finanziamenti Regione Aosta).</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28</a:t>
            </a:fld>
            <a:endParaRPr lang="it-IT"/>
          </a:p>
        </p:txBody>
      </p:sp>
      <p:sp>
        <p:nvSpPr>
          <p:cNvPr id="7" name="Rettangolo 6"/>
          <p:cNvSpPr/>
          <p:nvPr/>
        </p:nvSpPr>
        <p:spPr>
          <a:xfrm>
            <a:off x="1570524" y="902961"/>
            <a:ext cx="920445" cy="253916"/>
          </a:xfrm>
          <a:prstGeom prst="rect">
            <a:avLst/>
          </a:prstGeom>
        </p:spPr>
        <p:txBody>
          <a:bodyPr wrap="none">
            <a:spAutoFit/>
          </a:bodyPr>
          <a:lstStyle/>
          <a:p>
            <a:r>
              <a:rPr lang="it-IT" sz="1050" i="1" dirty="0">
                <a:latin typeface="Arial" panose="020B0604020202020204" pitchFamily="34" charset="0"/>
              </a:rPr>
              <a:t>(valori in k€)</a:t>
            </a:r>
          </a:p>
        </p:txBody>
      </p:sp>
      <p:pic>
        <p:nvPicPr>
          <p:cNvPr id="2" name="Immagine 1"/>
          <p:cNvPicPr>
            <a:picLocks noChangeAspect="1"/>
          </p:cNvPicPr>
          <p:nvPr/>
        </p:nvPicPr>
        <p:blipFill>
          <a:blip r:embed="rId3"/>
          <a:stretch>
            <a:fillRect/>
          </a:stretch>
        </p:blipFill>
        <p:spPr>
          <a:xfrm>
            <a:off x="257034" y="953761"/>
            <a:ext cx="4610651" cy="3669039"/>
          </a:xfrm>
          <a:prstGeom prst="rect">
            <a:avLst/>
          </a:prstGeom>
        </p:spPr>
      </p:pic>
      <p:sp>
        <p:nvSpPr>
          <p:cNvPr id="10"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214524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a:xfrm>
            <a:off x="257034" y="584345"/>
            <a:ext cx="9424175" cy="330055"/>
          </a:xfrm>
        </p:spPr>
        <p:txBody>
          <a:bodyPr>
            <a:normAutofit lnSpcReduction="10000"/>
          </a:bodyPr>
          <a:lstStyle/>
          <a:p>
            <a:r>
              <a:rPr lang="it-IT" dirty="0"/>
              <a:t>b) Il Conto Economico e lo Stato Patrimoniale 2014-2016: Patrimonio Immobiliare</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8" name="Segnaposto contenuto 10"/>
          <p:cNvSpPr>
            <a:spLocks noGrp="1"/>
          </p:cNvSpPr>
          <p:nvPr>
            <p:ph idx="1"/>
          </p:nvPr>
        </p:nvSpPr>
        <p:spPr>
          <a:xfrm>
            <a:off x="285699" y="3819297"/>
            <a:ext cx="9391932" cy="2537682"/>
          </a:xfrm>
        </p:spPr>
        <p:txBody>
          <a:bodyPr wrap="square">
            <a:spAutoFit/>
          </a:bodyPr>
          <a:lstStyle/>
          <a:p>
            <a:pPr marL="0" indent="0" algn="just">
              <a:buNone/>
            </a:pPr>
            <a:r>
              <a:rPr lang="it-IT" dirty="0"/>
              <a:t>Nella tabella sopra riportata sono elencate gli immobili del Patrimonio Immobiliare della Società. A fianco al valore di libro è evidenziato il valore di perizia. Perizia del Febbraio 2017 da parte di Geom. Signorino.</a:t>
            </a:r>
          </a:p>
          <a:p>
            <a:pPr marL="0" indent="0" algn="just">
              <a:buNone/>
            </a:pPr>
            <a:r>
              <a:rPr lang="it-IT" dirty="0"/>
              <a:t>È stata effettuata una analisi del patrimonio </a:t>
            </a:r>
            <a:r>
              <a:rPr lang="it-IT" dirty="0" err="1"/>
              <a:t>immobliare</a:t>
            </a:r>
            <a:r>
              <a:rPr lang="it-IT" dirty="0"/>
              <a:t> per verificare la categoria del singolo bene e l’utilità ai fini delle attività della Società. Gli immobili non classificati come necessari per la prosecuzione dell’attività della Società (Casinò e Albergo) sono stati considerati in una categoria «Non Core». Il valore di carico di quest’ultima categoria è di 10,2M€ con un potenziale valore di mercato di oltre 13,6M€ che, in caso di gestione efficiente dell’attività sociale, potrebbe determinare un potenziale plusvalore di circa 3,4 mln di euro.</a:t>
            </a:r>
          </a:p>
          <a:p>
            <a:pPr marL="0" indent="0" algn="just">
              <a:buNone/>
            </a:pPr>
            <a:r>
              <a:rPr lang="it-IT" dirty="0"/>
              <a:t>I beni «core», invece, sono iscritti a libro per 98,3M€ ed hanno un potenziale valore di mercato di circa 126,1M€ che, sempre in caso di gestione efficiente dell’attività sociale, potrebbe determinare un potenziale plusvalore di circa Euro 28 milioni.</a:t>
            </a:r>
          </a:p>
        </p:txBody>
      </p:sp>
      <p:pic>
        <p:nvPicPr>
          <p:cNvPr id="9" name="Immagine 8"/>
          <p:cNvPicPr>
            <a:picLocks noChangeAspect="1"/>
          </p:cNvPicPr>
          <p:nvPr/>
        </p:nvPicPr>
        <p:blipFill rotWithShape="1">
          <a:blip r:embed="rId3"/>
          <a:srcRect t="1041"/>
          <a:stretch/>
        </p:blipFill>
        <p:spPr>
          <a:xfrm>
            <a:off x="1662357" y="1036955"/>
            <a:ext cx="6581286" cy="2726800"/>
          </a:xfrm>
          <a:prstGeom prst="rect">
            <a:avLst/>
          </a:prstGeom>
        </p:spPr>
      </p:pic>
      <p:sp>
        <p:nvSpPr>
          <p:cNvPr id="3" name="Segnaposto numero diapositiva 2"/>
          <p:cNvSpPr>
            <a:spLocks noGrp="1"/>
          </p:cNvSpPr>
          <p:nvPr>
            <p:ph type="sldNum" sz="quarter" idx="12"/>
          </p:nvPr>
        </p:nvSpPr>
        <p:spPr/>
        <p:txBody>
          <a:bodyPr/>
          <a:lstStyle/>
          <a:p>
            <a:fld id="{469478AE-E41C-4998-8501-3E5F968BCBEE}" type="slidenum">
              <a:rPr lang="it-IT" smtClean="0"/>
              <a:pPr/>
              <a:t>29</a:t>
            </a:fld>
            <a:endParaRPr lang="it-IT"/>
          </a:p>
        </p:txBody>
      </p:sp>
      <p:sp>
        <p:nvSpPr>
          <p:cNvPr id="7" name="Rettangolo 6"/>
          <p:cNvSpPr/>
          <p:nvPr/>
        </p:nvSpPr>
        <p:spPr>
          <a:xfrm>
            <a:off x="4093469" y="1006127"/>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10"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07165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a:xfrm>
            <a:off x="257034" y="584345"/>
            <a:ext cx="9481325" cy="330055"/>
          </a:xfrm>
        </p:spPr>
        <p:txBody>
          <a:bodyPr>
            <a:normAutofit lnSpcReduction="10000"/>
          </a:bodyPr>
          <a:lstStyle/>
          <a:p>
            <a:r>
              <a:rPr lang="it-IT" dirty="0"/>
              <a:t>b) Il Conto Economico e lo Stato Patrimoniale 2014-2016: le rimanenze</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8" name="Segnaposto contenuto 10"/>
          <p:cNvSpPr>
            <a:spLocks noGrp="1"/>
          </p:cNvSpPr>
          <p:nvPr>
            <p:ph idx="1"/>
          </p:nvPr>
        </p:nvSpPr>
        <p:spPr>
          <a:xfrm>
            <a:off x="257035" y="4344737"/>
            <a:ext cx="8726327" cy="310341"/>
          </a:xfrm>
        </p:spPr>
        <p:txBody>
          <a:bodyPr wrap="square">
            <a:spAutoFit/>
          </a:bodyPr>
          <a:lstStyle/>
          <a:p>
            <a:pPr marL="0" indent="0" algn="just">
              <a:lnSpc>
                <a:spcPts val="1700"/>
              </a:lnSpc>
              <a:buNone/>
            </a:pPr>
            <a:r>
              <a:rPr lang="it-IT" dirty="0"/>
              <a:t>Le rimanenze al 2016 ammontano ad un totale di 1,3M€, al netto del relativo fondo di ammortamento.</a:t>
            </a:r>
          </a:p>
        </p:txBody>
      </p:sp>
      <p:pic>
        <p:nvPicPr>
          <p:cNvPr id="2" name="Immagine 1"/>
          <p:cNvPicPr>
            <a:picLocks noChangeAspect="1"/>
          </p:cNvPicPr>
          <p:nvPr/>
        </p:nvPicPr>
        <p:blipFill>
          <a:blip r:embed="rId3"/>
          <a:stretch>
            <a:fillRect/>
          </a:stretch>
        </p:blipFill>
        <p:spPr>
          <a:xfrm>
            <a:off x="257035" y="1262949"/>
            <a:ext cx="6359236" cy="1669720"/>
          </a:xfrm>
          <a:prstGeom prst="rect">
            <a:avLst/>
          </a:prstGeom>
        </p:spPr>
      </p:pic>
      <p:sp>
        <p:nvSpPr>
          <p:cNvPr id="6" name="Segnaposto numero diapositiva 5"/>
          <p:cNvSpPr>
            <a:spLocks noGrp="1"/>
          </p:cNvSpPr>
          <p:nvPr>
            <p:ph type="sldNum" sz="quarter" idx="12"/>
          </p:nvPr>
        </p:nvSpPr>
        <p:spPr/>
        <p:txBody>
          <a:bodyPr/>
          <a:lstStyle/>
          <a:p>
            <a:fld id="{469478AE-E41C-4998-8501-3E5F968BCBEE}" type="slidenum">
              <a:rPr lang="it-IT" smtClean="0"/>
              <a:pPr/>
              <a:t>30</a:t>
            </a:fld>
            <a:endParaRPr lang="it-IT"/>
          </a:p>
        </p:txBody>
      </p:sp>
      <p:sp>
        <p:nvSpPr>
          <p:cNvPr id="7" name="Rettangolo 6"/>
          <p:cNvSpPr/>
          <p:nvPr/>
        </p:nvSpPr>
        <p:spPr>
          <a:xfrm>
            <a:off x="1302794" y="1275306"/>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453584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a:xfrm>
            <a:off x="257034" y="584345"/>
            <a:ext cx="9355595" cy="330055"/>
          </a:xfrm>
        </p:spPr>
        <p:txBody>
          <a:bodyPr>
            <a:normAutofit lnSpcReduction="10000"/>
          </a:bodyPr>
          <a:lstStyle/>
          <a:p>
            <a:r>
              <a:rPr lang="it-IT" dirty="0"/>
              <a:t>b) Il Conto Economico e lo Stato Patrimoniale 2014-2016: i Crediti verso Clienti</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8" name="Segnaposto contenuto 10"/>
          <p:cNvSpPr>
            <a:spLocks noGrp="1"/>
          </p:cNvSpPr>
          <p:nvPr>
            <p:ph idx="1"/>
          </p:nvPr>
        </p:nvSpPr>
        <p:spPr>
          <a:xfrm>
            <a:off x="257035" y="4344737"/>
            <a:ext cx="9391932" cy="1631216"/>
          </a:xfrm>
        </p:spPr>
        <p:txBody>
          <a:bodyPr wrap="square">
            <a:spAutoFit/>
          </a:bodyPr>
          <a:lstStyle/>
          <a:p>
            <a:pPr marL="0" indent="0" algn="just">
              <a:lnSpc>
                <a:spcPts val="1900"/>
              </a:lnSpc>
              <a:buNone/>
            </a:pPr>
            <a:r>
              <a:rPr lang="it-IT" dirty="0"/>
              <a:t>I Crediti verso Clienti sono principalmente costituiti da crediti verso clienti di gioco. Quest’ultima voce è probabilmente destinata ad aumentare con l’aumentare del rischio di credito. Al netto del relativo fondo di svalutazione, la voce Crediti verso Clienti di Gioco ammonta a quasi 2,8M€. È in corso una analisi approfondita della probabilità di incasso di questo valore, e per il bilancio 2016 probabilmente saranno proposte ulteriori svalutazioni.</a:t>
            </a:r>
          </a:p>
          <a:p>
            <a:pPr marL="0" indent="0" algn="just">
              <a:lnSpc>
                <a:spcPts val="1900"/>
              </a:lnSpc>
              <a:buNone/>
            </a:pPr>
            <a:r>
              <a:rPr lang="it-IT" dirty="0"/>
              <a:t>Le altre voci (principalmente crediti per congressi) incidono in misura poco rilevante sul valore complessivo della voce, ma anche rispetto al giro di affari prodotto.</a:t>
            </a:r>
          </a:p>
        </p:txBody>
      </p:sp>
      <p:sp>
        <p:nvSpPr>
          <p:cNvPr id="6" name="Segnaposto numero diapositiva 5"/>
          <p:cNvSpPr>
            <a:spLocks noGrp="1"/>
          </p:cNvSpPr>
          <p:nvPr>
            <p:ph type="sldNum" sz="quarter" idx="12"/>
          </p:nvPr>
        </p:nvSpPr>
        <p:spPr/>
        <p:txBody>
          <a:bodyPr/>
          <a:lstStyle/>
          <a:p>
            <a:fld id="{469478AE-E41C-4998-8501-3E5F968BCBEE}" type="slidenum">
              <a:rPr lang="it-IT" smtClean="0"/>
              <a:pPr/>
              <a:t>31</a:t>
            </a:fld>
            <a:endParaRPr lang="it-IT"/>
          </a:p>
        </p:txBody>
      </p:sp>
      <p:pic>
        <p:nvPicPr>
          <p:cNvPr id="7" name="Immagine 6"/>
          <p:cNvPicPr>
            <a:picLocks noChangeAspect="1"/>
          </p:cNvPicPr>
          <p:nvPr/>
        </p:nvPicPr>
        <p:blipFill>
          <a:blip r:embed="rId3"/>
          <a:stretch>
            <a:fillRect/>
          </a:stretch>
        </p:blipFill>
        <p:spPr>
          <a:xfrm>
            <a:off x="257036" y="968994"/>
            <a:ext cx="5938492" cy="3089572"/>
          </a:xfrm>
          <a:prstGeom prst="rect">
            <a:avLst/>
          </a:prstGeom>
        </p:spPr>
      </p:pic>
      <p:sp>
        <p:nvSpPr>
          <p:cNvPr id="9" name="Rettangolo 8"/>
          <p:cNvSpPr/>
          <p:nvPr/>
        </p:nvSpPr>
        <p:spPr>
          <a:xfrm>
            <a:off x="1722924" y="983726"/>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10"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186070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a:xfrm>
            <a:off x="257034" y="584345"/>
            <a:ext cx="9424175" cy="330055"/>
          </a:xfrm>
        </p:spPr>
        <p:txBody>
          <a:bodyPr>
            <a:normAutofit lnSpcReduction="10000"/>
          </a:bodyPr>
          <a:lstStyle/>
          <a:p>
            <a:r>
              <a:rPr lang="it-IT" dirty="0"/>
              <a:t>b) Il Conto Economico e lo Stato Patrimoniale 2014-2016: i crediti verso altri</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6" name="Segnaposto contenuto 5"/>
          <p:cNvSpPr>
            <a:spLocks noGrp="1"/>
          </p:cNvSpPr>
          <p:nvPr>
            <p:ph idx="1"/>
          </p:nvPr>
        </p:nvSpPr>
        <p:spPr/>
        <p:txBody>
          <a:bodyPr>
            <a:noAutofit/>
          </a:bodyPr>
          <a:lstStyle/>
          <a:p>
            <a:pPr marL="0" indent="0" algn="just">
              <a:lnSpc>
                <a:spcPts val="2000"/>
              </a:lnSpc>
              <a:buNone/>
            </a:pPr>
            <a:r>
              <a:rPr lang="it-IT" dirty="0"/>
              <a:t>Le voci principali degli Altri Crediti sono Imposte Anticipate per 28M€, Credito IVA verso </a:t>
            </a:r>
            <a:r>
              <a:rPr lang="it-IT" dirty="0" err="1"/>
              <a:t>Veio</a:t>
            </a:r>
            <a:r>
              <a:rPr lang="it-IT" dirty="0"/>
              <a:t> </a:t>
            </a:r>
            <a:r>
              <a:rPr lang="it-IT" dirty="0" err="1"/>
              <a:t>srl</a:t>
            </a:r>
            <a:r>
              <a:rPr lang="it-IT" dirty="0"/>
              <a:t> per 1,1M€ (qui rappresentato al netto del relativo fondo che copre integralmente il valore), erario c/rimborso IRES per 0,7M€ ed altri crediti verso l’erario per complessivi 0,3M€.</a:t>
            </a:r>
          </a:p>
          <a:p>
            <a:pPr marL="0" indent="0" algn="just">
              <a:lnSpc>
                <a:spcPts val="2000"/>
              </a:lnSpc>
              <a:buNone/>
            </a:pPr>
            <a:r>
              <a:rPr lang="it-IT" dirty="0"/>
              <a:t>Per quanto riguarda la voce Imposte Anticipate, già nel bilancio al 30/09/2016, utilizzato per la determinazione della perdita e della conseguente riduzione del capitale sociale avvenuta nel 2017, è stata effettuata una svalutazione per circa 22M€, a fronte della parte presumibilmente non recuperabile delle perdite fiscali pregresse.</a:t>
            </a:r>
          </a:p>
          <a:p>
            <a:pPr marL="0" indent="0" algn="just">
              <a:lnSpc>
                <a:spcPts val="2000"/>
              </a:lnSpc>
              <a:buNone/>
            </a:pPr>
            <a:r>
              <a:rPr lang="it-IT" dirty="0"/>
              <a:t>Si è mantenuto in essere il credito per imposte anticipate relative all’ACE degli anni precedenti, giustificate anche dal presumibile recupero di marginalità futura e la generazione di sufficienti utili negli anni prospettici.</a:t>
            </a:r>
          </a:p>
          <a:p>
            <a:pPr marL="0" indent="0" algn="just">
              <a:lnSpc>
                <a:spcPts val="2000"/>
              </a:lnSpc>
              <a:buNone/>
            </a:pPr>
            <a:r>
              <a:rPr lang="it-IT" dirty="0"/>
              <a:t>Per quanto riguarda il credito IVA </a:t>
            </a:r>
            <a:r>
              <a:rPr lang="it-IT" dirty="0" err="1"/>
              <a:t>Veio</a:t>
            </a:r>
            <a:r>
              <a:rPr lang="it-IT" dirty="0"/>
              <a:t>, questa riguarda una posizione ereditata dalla fusione del 2010 e si basa su una contestazione che non ha avuto ancora termine. Nel segno della prudenza, la Società ha posto un accantonamento a fondo rischi per l’intero importo.</a:t>
            </a:r>
          </a:p>
          <a:p>
            <a:pPr marL="0" indent="0" algn="just">
              <a:lnSpc>
                <a:spcPts val="2000"/>
              </a:lnSpc>
              <a:buNone/>
            </a:pPr>
            <a:endParaRPr lang="it-IT"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32</a:t>
            </a:fld>
            <a:endParaRPr lang="it-IT"/>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842942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a:xfrm>
            <a:off x="257034" y="584345"/>
            <a:ext cx="8921255" cy="330055"/>
          </a:xfrm>
        </p:spPr>
        <p:txBody>
          <a:bodyPr>
            <a:normAutofit lnSpcReduction="10000"/>
          </a:bodyPr>
          <a:lstStyle/>
          <a:p>
            <a:r>
              <a:rPr lang="it-IT" dirty="0"/>
              <a:t>b) Il Conto Economico e lo Stato Patrimoniale 2014-2016: i fondi</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6" name="Segnaposto contenuto 5"/>
          <p:cNvSpPr>
            <a:spLocks noGrp="1"/>
          </p:cNvSpPr>
          <p:nvPr>
            <p:ph idx="1"/>
          </p:nvPr>
        </p:nvSpPr>
        <p:spPr>
          <a:xfrm>
            <a:off x="257035" y="2957520"/>
            <a:ext cx="9391932" cy="3041858"/>
          </a:xfrm>
        </p:spPr>
        <p:txBody>
          <a:bodyPr>
            <a:spAutoFit/>
          </a:bodyPr>
          <a:lstStyle/>
          <a:p>
            <a:pPr marL="0" indent="0" algn="just">
              <a:lnSpc>
                <a:spcPts val="2000"/>
              </a:lnSpc>
              <a:buNone/>
            </a:pPr>
            <a:r>
              <a:rPr lang="it-IT" dirty="0"/>
              <a:t>La società ha costituito alcuni fondi rischi, con natura di copertura di rischi potenziali emergenti. I fondi svalutazioni dei crediti e delle rimanenze sono stati descritti nelle slide dedicate alle rispettive voci contabili ed il TFR è descritto nella slide dedicata. I fondi rischio Crediti, Magazzino e Credito IVA sono stati riclassificati al netto del relativo valore dell'attivo.</a:t>
            </a:r>
          </a:p>
          <a:p>
            <a:pPr marL="0" indent="0" algn="just">
              <a:lnSpc>
                <a:spcPts val="2000"/>
              </a:lnSpc>
              <a:buNone/>
            </a:pPr>
            <a:r>
              <a:rPr lang="it-IT" dirty="0"/>
              <a:t>Nella tabella sopra, è di particolare rilievo il fondo rischi ed oneri vari.</a:t>
            </a:r>
          </a:p>
          <a:p>
            <a:pPr marL="0" indent="0" algn="just">
              <a:lnSpc>
                <a:spcPts val="2000"/>
              </a:lnSpc>
              <a:buNone/>
            </a:pPr>
            <a:r>
              <a:rPr lang="it-IT" dirty="0"/>
              <a:t>La sua composizione è la seguente:</a:t>
            </a:r>
          </a:p>
          <a:p>
            <a:pPr algn="just">
              <a:lnSpc>
                <a:spcPts val="2000"/>
              </a:lnSpc>
              <a:buFontTx/>
              <a:buChar char="-"/>
            </a:pPr>
            <a:r>
              <a:rPr lang="it-IT" dirty="0"/>
              <a:t>Fondo Ristrutturazione Aziendale, per 7,7M€, riconducibile per 1,5M€ alla procedura Fornero 2014 e per 6,2M€ alla procedura Fornero 2015 (di cui attuazione ha inizio a fine 2016 ed i cui pagamenti non sono ancora iniziati)</a:t>
            </a:r>
          </a:p>
          <a:p>
            <a:pPr algn="just">
              <a:lnSpc>
                <a:spcPts val="2000"/>
              </a:lnSpc>
              <a:buFontTx/>
              <a:buChar char="-"/>
            </a:pPr>
            <a:r>
              <a:rPr lang="it-IT" dirty="0"/>
              <a:t>Fondo rischi su crediti di gioco e </a:t>
            </a:r>
            <a:r>
              <a:rPr lang="it-IT" dirty="0" err="1"/>
              <a:t>JackPot</a:t>
            </a:r>
            <a:r>
              <a:rPr lang="it-IT" dirty="0"/>
              <a:t> per 482k€</a:t>
            </a:r>
          </a:p>
          <a:p>
            <a:pPr algn="just">
              <a:lnSpc>
                <a:spcPts val="2000"/>
              </a:lnSpc>
              <a:buFontTx/>
              <a:buChar char="-"/>
            </a:pPr>
            <a:r>
              <a:rPr lang="it-IT" dirty="0"/>
              <a:t>Altri fondi (oneri per lavori in corso e vari) per un totale di circa 600k€</a:t>
            </a:r>
          </a:p>
        </p:txBody>
      </p:sp>
      <p:sp>
        <p:nvSpPr>
          <p:cNvPr id="7" name="Segnaposto numero diapositiva 6"/>
          <p:cNvSpPr>
            <a:spLocks noGrp="1"/>
          </p:cNvSpPr>
          <p:nvPr>
            <p:ph type="sldNum" sz="quarter" idx="12"/>
          </p:nvPr>
        </p:nvSpPr>
        <p:spPr/>
        <p:txBody>
          <a:bodyPr/>
          <a:lstStyle/>
          <a:p>
            <a:fld id="{469478AE-E41C-4998-8501-3E5F968BCBEE}" type="slidenum">
              <a:rPr lang="it-IT" smtClean="0"/>
              <a:pPr/>
              <a:t>33</a:t>
            </a:fld>
            <a:endParaRPr lang="it-IT"/>
          </a:p>
        </p:txBody>
      </p:sp>
      <p:pic>
        <p:nvPicPr>
          <p:cNvPr id="2" name="Immagine 1"/>
          <p:cNvPicPr>
            <a:picLocks noChangeAspect="1"/>
          </p:cNvPicPr>
          <p:nvPr/>
        </p:nvPicPr>
        <p:blipFill>
          <a:blip r:embed="rId3"/>
          <a:stretch>
            <a:fillRect/>
          </a:stretch>
        </p:blipFill>
        <p:spPr>
          <a:xfrm>
            <a:off x="257035" y="983550"/>
            <a:ext cx="6367603" cy="1667604"/>
          </a:xfrm>
          <a:prstGeom prst="rect">
            <a:avLst/>
          </a:prstGeom>
        </p:spPr>
      </p:pic>
      <p:sp>
        <p:nvSpPr>
          <p:cNvPr id="8" name="Rettangolo 7"/>
          <p:cNvSpPr/>
          <p:nvPr/>
        </p:nvSpPr>
        <p:spPr>
          <a:xfrm>
            <a:off x="1570524" y="1004561"/>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232137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p:txBody>
          <a:bodyPr/>
          <a:lstStyle/>
          <a:p>
            <a:r>
              <a:rPr lang="it-IT" dirty="0"/>
              <a:t>4. Analisi del bilancio al 31 dicembre 2016</a:t>
            </a:r>
          </a:p>
        </p:txBody>
      </p:sp>
      <p:sp>
        <p:nvSpPr>
          <p:cNvPr id="5" name="Segnaposto contenuto 4"/>
          <p:cNvSpPr>
            <a:spLocks noGrp="1"/>
          </p:cNvSpPr>
          <p:nvPr>
            <p:ph idx="1"/>
          </p:nvPr>
        </p:nvSpPr>
        <p:spPr>
          <a:xfrm>
            <a:off x="352774" y="1087179"/>
            <a:ext cx="9296193" cy="421219"/>
          </a:xfrm>
        </p:spPr>
        <p:txBody>
          <a:bodyPr>
            <a:normAutofit/>
          </a:bodyPr>
          <a:lstStyle/>
          <a:p>
            <a:pPr marL="0" indent="0">
              <a:buNone/>
            </a:pPr>
            <a:r>
              <a:rPr lang="it-IT" dirty="0"/>
              <a:t>In particolare la composizione del passivo alla data del 31.12.2016 può essere così sinteticamente riassunta:</a:t>
            </a:r>
          </a:p>
          <a:p>
            <a:pPr marL="0" indent="0">
              <a:buNone/>
            </a:pPr>
            <a:endParaRPr lang="it-IT" dirty="0"/>
          </a:p>
        </p:txBody>
      </p:sp>
      <p:sp>
        <p:nvSpPr>
          <p:cNvPr id="7" name="Sottotitolo 6"/>
          <p:cNvSpPr>
            <a:spLocks noGrp="1"/>
          </p:cNvSpPr>
          <p:nvPr>
            <p:ph type="subTitle" idx="13"/>
          </p:nvPr>
        </p:nvSpPr>
        <p:spPr>
          <a:xfrm>
            <a:off x="257034" y="584345"/>
            <a:ext cx="9648966" cy="330055"/>
          </a:xfrm>
        </p:spPr>
        <p:txBody>
          <a:bodyPr>
            <a:normAutofit lnSpcReduction="10000"/>
          </a:bodyPr>
          <a:lstStyle/>
          <a:p>
            <a:r>
              <a:rPr lang="it-IT" dirty="0"/>
              <a:t>b) Il Conto Economico e lo Stato Patrimoniale 2014-2016: passivo societario al 31.12.2016</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34</a:t>
            </a:fld>
            <a:endParaRPr lang="it-IT"/>
          </a:p>
        </p:txBody>
      </p:sp>
      <p:pic>
        <p:nvPicPr>
          <p:cNvPr id="2" name="Immagine 1"/>
          <p:cNvPicPr>
            <a:picLocks noChangeAspect="1"/>
          </p:cNvPicPr>
          <p:nvPr/>
        </p:nvPicPr>
        <p:blipFill>
          <a:blip r:embed="rId3"/>
          <a:stretch>
            <a:fillRect/>
          </a:stretch>
        </p:blipFill>
        <p:spPr>
          <a:xfrm>
            <a:off x="1839282" y="1557607"/>
            <a:ext cx="6227438" cy="4495802"/>
          </a:xfrm>
          <a:prstGeom prst="rect">
            <a:avLst/>
          </a:prstGeom>
        </p:spPr>
      </p:pic>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38680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p:txBody>
          <a:bodyPr/>
          <a:lstStyle/>
          <a:p>
            <a:r>
              <a:rPr lang="it-IT" dirty="0"/>
              <a:t>4. Analisi del bilancio al 31 dicembre 2016</a:t>
            </a:r>
          </a:p>
        </p:txBody>
      </p:sp>
      <p:sp>
        <p:nvSpPr>
          <p:cNvPr id="7" name="Sottotitolo 6"/>
          <p:cNvSpPr>
            <a:spLocks noGrp="1"/>
          </p:cNvSpPr>
          <p:nvPr>
            <p:ph type="subTitle" idx="13"/>
          </p:nvPr>
        </p:nvSpPr>
        <p:spPr>
          <a:xfrm>
            <a:off x="257034" y="584345"/>
            <a:ext cx="9435605" cy="330055"/>
          </a:xfrm>
        </p:spPr>
        <p:txBody>
          <a:bodyPr>
            <a:normAutofit lnSpcReduction="10000"/>
          </a:bodyPr>
          <a:lstStyle/>
          <a:p>
            <a:r>
              <a:rPr lang="it-IT" dirty="0"/>
              <a:t>b) Il Conto Economico e lo Stato Patrimoniale 2014-2016: i debiti bancari (finanziamenti)</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35</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pic>
        <p:nvPicPr>
          <p:cNvPr id="2" name="Immagine 1"/>
          <p:cNvPicPr>
            <a:picLocks noChangeAspect="1"/>
          </p:cNvPicPr>
          <p:nvPr/>
        </p:nvPicPr>
        <p:blipFill>
          <a:blip r:embed="rId3"/>
          <a:stretch>
            <a:fillRect/>
          </a:stretch>
        </p:blipFill>
        <p:spPr>
          <a:xfrm>
            <a:off x="497268" y="1128037"/>
            <a:ext cx="8911463" cy="4601925"/>
          </a:xfrm>
          <a:prstGeom prst="rect">
            <a:avLst/>
          </a:prstGeom>
        </p:spPr>
      </p:pic>
    </p:spTree>
    <p:extLst>
      <p:ext uri="{BB962C8B-B14F-4D97-AF65-F5344CB8AC3E}">
        <p14:creationId xmlns:p14="http://schemas.microsoft.com/office/powerpoint/2010/main" val="2300490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marL="0" indent="0">
              <a:lnSpc>
                <a:spcPts val="2000"/>
              </a:lnSpc>
              <a:buNone/>
            </a:pPr>
            <a:r>
              <a:rPr lang="it-IT" dirty="0"/>
              <a:t>La voce comprende:</a:t>
            </a:r>
          </a:p>
          <a:p>
            <a:pPr>
              <a:lnSpc>
                <a:spcPts val="2000"/>
              </a:lnSpc>
            </a:pPr>
            <a:r>
              <a:rPr lang="it-IT" dirty="0"/>
              <a:t>Beni altrui presso la società per 1.059k€ (principalmente slot-machine ed attrezzature gioco di proprietà di fornitori esteri e nazionali concessi in noleggio)</a:t>
            </a:r>
          </a:p>
          <a:p>
            <a:pPr>
              <a:lnSpc>
                <a:spcPts val="2000"/>
              </a:lnSpc>
            </a:pPr>
            <a:r>
              <a:rPr lang="it-IT" dirty="0"/>
              <a:t>Beni della Società presso terzi per 4.770k€ (principalmente terreni a disposizione di agricoltori per 3.765k€, poi spazi concessi a terzi per la prestazione di servizi presso la Società ed infine mobili, macchine ufficio, radiotelefoni e slot concesse in uso gratuito a terzi)</a:t>
            </a:r>
          </a:p>
          <a:p>
            <a:pPr>
              <a:lnSpc>
                <a:spcPts val="2000"/>
              </a:lnSpc>
            </a:pPr>
            <a:r>
              <a:rPr lang="it-IT" dirty="0"/>
              <a:t>Garanzie Rilasciate per 9.895k€ per: </a:t>
            </a:r>
          </a:p>
          <a:p>
            <a:pPr lvl="1">
              <a:lnSpc>
                <a:spcPts val="2000"/>
              </a:lnSpc>
              <a:buFontTx/>
              <a:buChar char="-"/>
            </a:pPr>
            <a:r>
              <a:rPr lang="it-IT" dirty="0"/>
              <a:t>8.805k€ fidejussioni assicurative a favore dell’Agenzia delle Entrate - Direzione Regionale Valle d’Aosta - Ufficio Territoriale Aosta per i rimborsi IVA degli anni 2012-2013 e del Ministero Attività Produttive a fronte degli obblighi tributari concessi a manifestazioni a premio;</a:t>
            </a:r>
          </a:p>
          <a:p>
            <a:pPr lvl="1">
              <a:lnSpc>
                <a:spcPts val="2000"/>
              </a:lnSpc>
              <a:buFontTx/>
              <a:buChar char="-"/>
            </a:pPr>
            <a:r>
              <a:rPr lang="it-IT" dirty="0"/>
              <a:t>1.090k€ Fidejussione bancaria a favore dell’INPS ai fini della Fornero 2014.</a:t>
            </a:r>
          </a:p>
        </p:txBody>
      </p:sp>
      <p:sp>
        <p:nvSpPr>
          <p:cNvPr id="5" name="Segnaposto numero diapositiva 4"/>
          <p:cNvSpPr>
            <a:spLocks noGrp="1"/>
          </p:cNvSpPr>
          <p:nvPr>
            <p:ph type="sldNum" sz="quarter" idx="12"/>
          </p:nvPr>
        </p:nvSpPr>
        <p:spPr/>
        <p:txBody>
          <a:bodyPr/>
          <a:lstStyle/>
          <a:p>
            <a:fld id="{469478AE-E41C-4998-8501-3E5F968BCBEE}" type="slidenum">
              <a:rPr lang="it-IT" smtClean="0"/>
              <a:pPr/>
              <a:t>36</a:t>
            </a:fld>
            <a:endParaRPr lang="it-IT"/>
          </a:p>
        </p:txBody>
      </p:sp>
      <p:sp>
        <p:nvSpPr>
          <p:cNvPr id="6" name="Sottotitolo 5"/>
          <p:cNvSpPr>
            <a:spLocks noGrp="1"/>
          </p:cNvSpPr>
          <p:nvPr>
            <p:ph type="subTitle" idx="13"/>
          </p:nvPr>
        </p:nvSpPr>
        <p:spPr>
          <a:xfrm>
            <a:off x="257034" y="584345"/>
            <a:ext cx="9424175" cy="330055"/>
          </a:xfrm>
        </p:spPr>
        <p:txBody>
          <a:bodyPr>
            <a:normAutofit lnSpcReduction="10000"/>
          </a:bodyPr>
          <a:lstStyle/>
          <a:p>
            <a:r>
              <a:rPr lang="it-IT" dirty="0"/>
              <a:t>b) Il Conto Economico e lo Stato Patrimoniale 2014-2016: i conti d‘ordine*</a:t>
            </a:r>
          </a:p>
        </p:txBody>
      </p:sp>
      <p:sp>
        <p:nvSpPr>
          <p:cNvPr id="7" name="Titolo 1"/>
          <p:cNvSpPr>
            <a:spLocks noGrp="1"/>
          </p:cNvSpPr>
          <p:nvPr>
            <p:ph type="title"/>
          </p:nvPr>
        </p:nvSpPr>
        <p:spPr/>
        <p:txBody>
          <a:bodyPr/>
          <a:lstStyle/>
          <a:p>
            <a:r>
              <a:rPr lang="it-IT" dirty="0"/>
              <a:t>4. Analisi del bilancio al 31 dicembre 2016</a:t>
            </a:r>
          </a:p>
        </p:txBody>
      </p:sp>
      <p:sp>
        <p:nvSpPr>
          <p:cNvPr id="2" name="Rettangolo 1"/>
          <p:cNvSpPr/>
          <p:nvPr/>
        </p:nvSpPr>
        <p:spPr>
          <a:xfrm>
            <a:off x="257035" y="6556689"/>
            <a:ext cx="2403222" cy="215444"/>
          </a:xfrm>
          <a:prstGeom prst="rect">
            <a:avLst/>
          </a:prstGeom>
        </p:spPr>
        <p:txBody>
          <a:bodyPr wrap="none">
            <a:spAutoFit/>
          </a:bodyPr>
          <a:lstStyle/>
          <a:p>
            <a:r>
              <a:rPr lang="it-IT" sz="800" dirty="0">
                <a:latin typeface="Arial" panose="020B0604020202020204" pitchFamily="34" charset="0"/>
                <a:cs typeface="Arial" panose="020B0604020202020204" pitchFamily="34" charset="0"/>
              </a:rPr>
              <a:t>* valori al 30/09/2015 in attesa di aggiornamento</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172962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p:txBody>
          <a:bodyPr>
            <a:normAutofit lnSpcReduction="10000"/>
          </a:bodyPr>
          <a:lstStyle/>
          <a:p>
            <a:r>
              <a:rPr lang="it-IT" dirty="0"/>
              <a:t>b) Il Conto Economico e lo Stato Patrimoniale 2014-2016: i ricavi</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6" name="Segnaposto contenuto 5"/>
          <p:cNvSpPr>
            <a:spLocks noGrp="1"/>
          </p:cNvSpPr>
          <p:nvPr>
            <p:ph idx="1"/>
          </p:nvPr>
        </p:nvSpPr>
        <p:spPr>
          <a:xfrm>
            <a:off x="257035" y="4265604"/>
            <a:ext cx="9391932" cy="2144177"/>
          </a:xfrm>
        </p:spPr>
        <p:txBody>
          <a:bodyPr>
            <a:spAutoFit/>
          </a:bodyPr>
          <a:lstStyle/>
          <a:p>
            <a:pPr marL="0" indent="0" algn="just">
              <a:lnSpc>
                <a:spcPts val="1700"/>
              </a:lnSpc>
              <a:buNone/>
            </a:pPr>
            <a:r>
              <a:rPr lang="it-IT" dirty="0"/>
              <a:t>La fonte principale dei ricavi proviene dall’attività di Casinò.</a:t>
            </a:r>
          </a:p>
          <a:p>
            <a:pPr marL="0" indent="0" algn="just">
              <a:lnSpc>
                <a:spcPts val="1700"/>
              </a:lnSpc>
              <a:buNone/>
            </a:pPr>
            <a:r>
              <a:rPr lang="it-IT" dirty="0"/>
              <a:t>I proventi accessori rappresentano la quota delle mance di competenza della Società.</a:t>
            </a:r>
          </a:p>
          <a:p>
            <a:pPr marL="0" indent="0" algn="just">
              <a:lnSpc>
                <a:spcPts val="1700"/>
              </a:lnSpc>
              <a:buNone/>
            </a:pPr>
            <a:r>
              <a:rPr lang="it-IT" dirty="0"/>
              <a:t>I proventi da giochi online sono, allo stato attuale, una parte trascurabile dei ricavi. Tuttavia la dinamica vive un trend di crescita nel triennio considerato.</a:t>
            </a:r>
          </a:p>
          <a:p>
            <a:pPr marL="0" indent="0" algn="just">
              <a:lnSpc>
                <a:spcPts val="1700"/>
              </a:lnSpc>
              <a:buNone/>
            </a:pPr>
            <a:r>
              <a:rPr lang="it-IT" dirty="0"/>
              <a:t>Tra i proventi e ricavi diversi sono classificati: utilizzo fondo rischi per 387k€, assegnazione tabacchi per 176k€, rimborsi prestazioni varie per 127k€, proventi MICE per 113k€, proventi </a:t>
            </a:r>
            <a:r>
              <a:rPr lang="it-IT" dirty="0" err="1"/>
              <a:t>JackPot</a:t>
            </a:r>
            <a:r>
              <a:rPr lang="it-IT" dirty="0"/>
              <a:t> per 101k€, elisione tabacchi per 82k€, proventi diversi per 68k€ ed altre voci per 222k€.</a:t>
            </a:r>
          </a:p>
          <a:p>
            <a:pPr marL="0" indent="0" algn="just">
              <a:lnSpc>
                <a:spcPts val="1700"/>
              </a:lnSpc>
              <a:buNone/>
            </a:pPr>
            <a:r>
              <a:rPr lang="it-IT" dirty="0"/>
              <a:t>I contributi in conto esercizio sono relativi a contributi fondi europei per 91k€ nel 2016.</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37</a:t>
            </a:fld>
            <a:endParaRPr lang="it-IT"/>
          </a:p>
        </p:txBody>
      </p:sp>
      <p:pic>
        <p:nvPicPr>
          <p:cNvPr id="10" name="Immagine 9"/>
          <p:cNvPicPr>
            <a:picLocks noChangeAspect="1"/>
          </p:cNvPicPr>
          <p:nvPr/>
        </p:nvPicPr>
        <p:blipFill>
          <a:blip r:embed="rId3"/>
          <a:stretch>
            <a:fillRect/>
          </a:stretch>
        </p:blipFill>
        <p:spPr>
          <a:xfrm>
            <a:off x="1342650" y="968993"/>
            <a:ext cx="7220700" cy="2957098"/>
          </a:xfrm>
          <a:prstGeom prst="rect">
            <a:avLst/>
          </a:prstGeom>
        </p:spPr>
      </p:pic>
      <p:sp>
        <p:nvSpPr>
          <p:cNvPr id="7" name="Rettangolo 6"/>
          <p:cNvSpPr/>
          <p:nvPr/>
        </p:nvSpPr>
        <p:spPr>
          <a:xfrm>
            <a:off x="1964224" y="1007093"/>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104333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p:txBody>
          <a:bodyPr>
            <a:normAutofit lnSpcReduction="10000"/>
          </a:bodyPr>
          <a:lstStyle/>
          <a:p>
            <a:r>
              <a:rPr lang="it-IT" dirty="0"/>
              <a:t>b) Il Conto Economico e lo Stato Patrimoniale 2014-2016: i consumi</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6" name="Segnaposto contenuto 5"/>
          <p:cNvSpPr>
            <a:spLocks noGrp="1"/>
          </p:cNvSpPr>
          <p:nvPr>
            <p:ph idx="1"/>
          </p:nvPr>
        </p:nvSpPr>
        <p:spPr>
          <a:xfrm>
            <a:off x="257035" y="3721862"/>
            <a:ext cx="9391932" cy="1695336"/>
          </a:xfrm>
        </p:spPr>
        <p:txBody>
          <a:bodyPr>
            <a:spAutoFit/>
          </a:bodyPr>
          <a:lstStyle/>
          <a:p>
            <a:pPr marL="0" indent="0" algn="just">
              <a:lnSpc>
                <a:spcPts val="1700"/>
              </a:lnSpc>
              <a:buNone/>
            </a:pPr>
            <a:r>
              <a:rPr lang="it-IT" dirty="0"/>
              <a:t>I consumi rappresentano i costi di consumo delle materie prime e materie di consumo di competenza dell’esercizio. Il totale dei consumi dell’anno è calcolato partendo dal totale degli acquisti dell’anno da cui si sottrae la parte non utilizzata e imputata a magazzino, oppure si aggiunge la parte non acquistata nell’anno ed utilizzata direttamente dal magazzino.</a:t>
            </a:r>
          </a:p>
          <a:p>
            <a:pPr marL="0" indent="0" algn="just">
              <a:lnSpc>
                <a:spcPts val="1700"/>
              </a:lnSpc>
              <a:buNone/>
            </a:pPr>
            <a:r>
              <a:rPr lang="it-IT" dirty="0"/>
              <a:t>Il trend dei consumi anno per anno è in diminuzione. Le voci maggiormente in riduzione sono per minor acquisti di premi gare (-250k€), minori omaggi casinò (-50k€) minor acquisti cantina GHB (-32€). Tra i maggiori aumenti ci sono le cortesie GHB (+56k€).</a:t>
            </a:r>
          </a:p>
        </p:txBody>
      </p:sp>
      <p:sp>
        <p:nvSpPr>
          <p:cNvPr id="7" name="Segnaposto numero diapositiva 6"/>
          <p:cNvSpPr>
            <a:spLocks noGrp="1"/>
          </p:cNvSpPr>
          <p:nvPr>
            <p:ph type="sldNum" sz="quarter" idx="12"/>
          </p:nvPr>
        </p:nvSpPr>
        <p:spPr/>
        <p:txBody>
          <a:bodyPr/>
          <a:lstStyle/>
          <a:p>
            <a:fld id="{469478AE-E41C-4998-8501-3E5F968BCBEE}" type="slidenum">
              <a:rPr lang="it-IT" smtClean="0"/>
              <a:pPr/>
              <a:t>38</a:t>
            </a:fld>
            <a:endParaRPr lang="it-IT"/>
          </a:p>
        </p:txBody>
      </p:sp>
      <p:pic>
        <p:nvPicPr>
          <p:cNvPr id="8" name="Immagine 7"/>
          <p:cNvPicPr>
            <a:picLocks noChangeAspect="1"/>
          </p:cNvPicPr>
          <p:nvPr/>
        </p:nvPicPr>
        <p:blipFill>
          <a:blip r:embed="rId3"/>
          <a:stretch>
            <a:fillRect/>
          </a:stretch>
        </p:blipFill>
        <p:spPr>
          <a:xfrm>
            <a:off x="1342650" y="1772400"/>
            <a:ext cx="7220700" cy="1091461"/>
          </a:xfrm>
          <a:prstGeom prst="rect">
            <a:avLst/>
          </a:prstGeom>
        </p:spPr>
      </p:pic>
      <p:sp>
        <p:nvSpPr>
          <p:cNvPr id="9" name="Rettangolo 8"/>
          <p:cNvSpPr/>
          <p:nvPr/>
        </p:nvSpPr>
        <p:spPr>
          <a:xfrm>
            <a:off x="1342650" y="1797800"/>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10"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665808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p:txBody>
          <a:bodyPr>
            <a:normAutofit lnSpcReduction="10000"/>
          </a:bodyPr>
          <a:lstStyle/>
          <a:p>
            <a:r>
              <a:rPr lang="it-IT" dirty="0"/>
              <a:t>b) Il Conto Economico e lo Stato Patrimoniale 2014-2016: i servizi</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6" name="Segnaposto contenuto 5"/>
          <p:cNvSpPr>
            <a:spLocks noGrp="1"/>
          </p:cNvSpPr>
          <p:nvPr>
            <p:ph idx="1"/>
          </p:nvPr>
        </p:nvSpPr>
        <p:spPr>
          <a:xfrm>
            <a:off x="6040582" y="914400"/>
            <a:ext cx="3608385" cy="3762377"/>
          </a:xfrm>
        </p:spPr>
        <p:txBody>
          <a:bodyPr wrap="square">
            <a:spAutoFit/>
          </a:bodyPr>
          <a:lstStyle/>
          <a:p>
            <a:pPr marL="0" indent="0" algn="just">
              <a:lnSpc>
                <a:spcPts val="2000"/>
              </a:lnSpc>
              <a:buNone/>
            </a:pPr>
            <a:r>
              <a:rPr lang="it-IT" dirty="0"/>
              <a:t>Come già evidenziato nelle slide precedenti, i costi per servizi sono in diminuzione in valore assoluto.</a:t>
            </a:r>
          </a:p>
          <a:p>
            <a:pPr marL="0" indent="0" algn="just">
              <a:lnSpc>
                <a:spcPts val="2000"/>
              </a:lnSpc>
              <a:buNone/>
            </a:pPr>
            <a:r>
              <a:rPr lang="it-IT" dirty="0"/>
              <a:t>In particolare, i conti che si sono ridotti maggiormente nel 2016 sono:</a:t>
            </a:r>
          </a:p>
          <a:p>
            <a:pPr algn="just">
              <a:lnSpc>
                <a:spcPts val="2000"/>
              </a:lnSpc>
              <a:buFontTx/>
              <a:buChar char="-"/>
            </a:pPr>
            <a:r>
              <a:rPr lang="it-IT" dirty="0"/>
              <a:t>Prestazioni a vario titolo per -1,5M€</a:t>
            </a:r>
          </a:p>
          <a:p>
            <a:pPr algn="just">
              <a:lnSpc>
                <a:spcPts val="2000"/>
              </a:lnSpc>
              <a:buFontTx/>
              <a:buChar char="-"/>
            </a:pPr>
            <a:r>
              <a:rPr lang="it-IT" dirty="0"/>
              <a:t>Promozioni gioco per -446k€</a:t>
            </a:r>
          </a:p>
          <a:p>
            <a:pPr algn="just">
              <a:lnSpc>
                <a:spcPts val="2000"/>
              </a:lnSpc>
              <a:buFontTx/>
              <a:buChar char="-"/>
            </a:pPr>
            <a:r>
              <a:rPr lang="it-IT" dirty="0"/>
              <a:t>Trasporti per -298k€</a:t>
            </a:r>
          </a:p>
          <a:p>
            <a:pPr algn="just">
              <a:lnSpc>
                <a:spcPts val="2000"/>
              </a:lnSpc>
              <a:buFontTx/>
              <a:buChar char="-"/>
            </a:pPr>
            <a:r>
              <a:rPr lang="it-IT" dirty="0"/>
              <a:t>Utenze per -244k€</a:t>
            </a:r>
          </a:p>
          <a:p>
            <a:pPr algn="just">
              <a:lnSpc>
                <a:spcPts val="2000"/>
              </a:lnSpc>
              <a:buFontTx/>
              <a:buChar char="-"/>
            </a:pPr>
            <a:r>
              <a:rPr lang="it-IT" dirty="0"/>
              <a:t>Pulizia e disinfestazione per -170k€</a:t>
            </a:r>
          </a:p>
          <a:p>
            <a:pPr algn="just">
              <a:lnSpc>
                <a:spcPts val="2000"/>
              </a:lnSpc>
              <a:buFontTx/>
              <a:buChar char="-"/>
            </a:pPr>
            <a:r>
              <a:rPr lang="it-IT" dirty="0"/>
              <a:t>Compensi cariche sociali per -159k€</a:t>
            </a:r>
          </a:p>
          <a:p>
            <a:pPr algn="just">
              <a:lnSpc>
                <a:spcPts val="2000"/>
              </a:lnSpc>
              <a:buFontTx/>
              <a:buChar char="-"/>
            </a:pPr>
            <a:r>
              <a:rPr lang="it-IT" dirty="0"/>
              <a:t>Ospitalità per -126k€</a:t>
            </a:r>
          </a:p>
        </p:txBody>
      </p:sp>
      <p:sp>
        <p:nvSpPr>
          <p:cNvPr id="7" name="Segnaposto numero diapositiva 6"/>
          <p:cNvSpPr>
            <a:spLocks noGrp="1"/>
          </p:cNvSpPr>
          <p:nvPr>
            <p:ph type="sldNum" sz="quarter" idx="12"/>
          </p:nvPr>
        </p:nvSpPr>
        <p:spPr/>
        <p:txBody>
          <a:bodyPr/>
          <a:lstStyle/>
          <a:p>
            <a:fld id="{469478AE-E41C-4998-8501-3E5F968BCBEE}" type="slidenum">
              <a:rPr lang="it-IT" smtClean="0"/>
              <a:pPr/>
              <a:t>39</a:t>
            </a:fld>
            <a:endParaRPr lang="it-IT"/>
          </a:p>
        </p:txBody>
      </p:sp>
      <p:pic>
        <p:nvPicPr>
          <p:cNvPr id="8" name="Immagine 7"/>
          <p:cNvPicPr>
            <a:picLocks noChangeAspect="1"/>
          </p:cNvPicPr>
          <p:nvPr/>
        </p:nvPicPr>
        <p:blipFill rotWithShape="1">
          <a:blip r:embed="rId3"/>
          <a:srcRect b="555"/>
          <a:stretch/>
        </p:blipFill>
        <p:spPr>
          <a:xfrm>
            <a:off x="257035" y="914400"/>
            <a:ext cx="5207170" cy="5561045"/>
          </a:xfrm>
          <a:prstGeom prst="rect">
            <a:avLst/>
          </a:prstGeom>
        </p:spPr>
      </p:pic>
      <p:sp>
        <p:nvSpPr>
          <p:cNvPr id="9" name="Rettangolo 8"/>
          <p:cNvSpPr/>
          <p:nvPr/>
        </p:nvSpPr>
        <p:spPr>
          <a:xfrm>
            <a:off x="757724" y="885207"/>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10"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5317216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ttotitolo 3"/>
          <p:cNvSpPr>
            <a:spLocks noGrp="1"/>
          </p:cNvSpPr>
          <p:nvPr>
            <p:ph type="subTitle" idx="13"/>
          </p:nvPr>
        </p:nvSpPr>
        <p:spPr>
          <a:xfrm>
            <a:off x="257034" y="584345"/>
            <a:ext cx="9447035" cy="330055"/>
          </a:xfrm>
        </p:spPr>
        <p:txBody>
          <a:bodyPr>
            <a:normAutofit lnSpcReduction="10000"/>
          </a:bodyPr>
          <a:lstStyle/>
          <a:p>
            <a:r>
              <a:rPr lang="it-IT" dirty="0"/>
              <a:t>b) Il Conto Economico e lo Stato Patrimoniale 2014-2016: il godimento beni terzi</a:t>
            </a:r>
          </a:p>
        </p:txBody>
      </p:sp>
      <p:sp>
        <p:nvSpPr>
          <p:cNvPr id="5" name="Titolo 1"/>
          <p:cNvSpPr>
            <a:spLocks noGrp="1"/>
          </p:cNvSpPr>
          <p:nvPr>
            <p:ph type="title"/>
          </p:nvPr>
        </p:nvSpPr>
        <p:spPr/>
        <p:txBody>
          <a:bodyPr>
            <a:noAutofit/>
          </a:bodyPr>
          <a:lstStyle/>
          <a:p>
            <a:r>
              <a:rPr lang="it-IT" dirty="0"/>
              <a:t>4. Analisi del bilancio al 31 dicembre 2016</a:t>
            </a:r>
          </a:p>
        </p:txBody>
      </p:sp>
      <p:sp>
        <p:nvSpPr>
          <p:cNvPr id="6" name="Segnaposto contenuto 5"/>
          <p:cNvSpPr>
            <a:spLocks noGrp="1"/>
          </p:cNvSpPr>
          <p:nvPr>
            <p:ph idx="1"/>
          </p:nvPr>
        </p:nvSpPr>
        <p:spPr>
          <a:xfrm>
            <a:off x="257036" y="3554585"/>
            <a:ext cx="9391932" cy="1118255"/>
          </a:xfrm>
        </p:spPr>
        <p:txBody>
          <a:bodyPr wrap="square">
            <a:spAutoFit/>
          </a:bodyPr>
          <a:lstStyle/>
          <a:p>
            <a:pPr marL="0" indent="0" algn="just">
              <a:lnSpc>
                <a:spcPts val="1700"/>
              </a:lnSpc>
              <a:buNone/>
            </a:pPr>
            <a:r>
              <a:rPr lang="it-IT" dirty="0"/>
              <a:t>Tra i costi di godimento di beni di terzi, la voce principale sono i noleggi di apparecchiature da gioco, che nel 2016 è stato contabilizzato per 1.471k€.</a:t>
            </a:r>
          </a:p>
          <a:p>
            <a:pPr marL="0" indent="0" algn="just">
              <a:lnSpc>
                <a:spcPts val="1700"/>
              </a:lnSpc>
              <a:buNone/>
            </a:pPr>
            <a:r>
              <a:rPr lang="it-IT" dirty="0"/>
              <a:t>Altre voci di noleggio sono della biancheria GHB (per 238k€ nel 2016) e noleggio tv interattiva GHB (69k€).</a:t>
            </a:r>
          </a:p>
          <a:p>
            <a:pPr marL="0" indent="0" algn="just">
              <a:lnSpc>
                <a:spcPts val="1700"/>
              </a:lnSpc>
              <a:buNone/>
            </a:pPr>
            <a:endParaRPr lang="it-IT" dirty="0"/>
          </a:p>
        </p:txBody>
      </p:sp>
      <p:sp>
        <p:nvSpPr>
          <p:cNvPr id="7" name="Segnaposto numero diapositiva 6"/>
          <p:cNvSpPr>
            <a:spLocks noGrp="1"/>
          </p:cNvSpPr>
          <p:nvPr>
            <p:ph type="sldNum" sz="quarter" idx="12"/>
          </p:nvPr>
        </p:nvSpPr>
        <p:spPr/>
        <p:txBody>
          <a:bodyPr/>
          <a:lstStyle/>
          <a:p>
            <a:fld id="{469478AE-E41C-4998-8501-3E5F968BCBEE}" type="slidenum">
              <a:rPr lang="it-IT" smtClean="0"/>
              <a:pPr/>
              <a:t>40</a:t>
            </a:fld>
            <a:endParaRPr lang="it-IT"/>
          </a:p>
        </p:txBody>
      </p:sp>
      <p:pic>
        <p:nvPicPr>
          <p:cNvPr id="8" name="Immagine 7"/>
          <p:cNvPicPr>
            <a:picLocks noChangeAspect="1"/>
          </p:cNvPicPr>
          <p:nvPr/>
        </p:nvPicPr>
        <p:blipFill rotWithShape="1">
          <a:blip r:embed="rId3"/>
          <a:srcRect t="1" b="1338"/>
          <a:stretch/>
        </p:blipFill>
        <p:spPr>
          <a:xfrm>
            <a:off x="1342650" y="1155723"/>
            <a:ext cx="7220700" cy="2128653"/>
          </a:xfrm>
          <a:prstGeom prst="rect">
            <a:avLst/>
          </a:prstGeom>
        </p:spPr>
      </p:pic>
      <p:sp>
        <p:nvSpPr>
          <p:cNvPr id="9" name="Rettangolo 8"/>
          <p:cNvSpPr/>
          <p:nvPr/>
        </p:nvSpPr>
        <p:spPr>
          <a:xfrm>
            <a:off x="3526324" y="1155723"/>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10"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047506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008914" y="959662"/>
            <a:ext cx="3640053" cy="5387359"/>
          </a:xfrm>
        </p:spPr>
        <p:txBody>
          <a:bodyPr>
            <a:normAutofit/>
          </a:bodyPr>
          <a:lstStyle/>
          <a:p>
            <a:pPr marL="0" indent="0" algn="just">
              <a:buNone/>
            </a:pPr>
            <a:r>
              <a:rPr lang="it-IT" dirty="0"/>
              <a:t>Nonostante alcuni miglioramenti sul taglio dei costi operativi, la Società presenta tutti gli indicatori in netto peggioramento. </a:t>
            </a:r>
          </a:p>
          <a:p>
            <a:pPr marL="0" indent="0" algn="just">
              <a:buNone/>
            </a:pPr>
            <a:r>
              <a:rPr lang="it-IT" dirty="0"/>
              <a:t>Per quanto riguarda la struttura, nel triennio è raddoppiato il peso della PFN (Posizione Finanziaria Netta) sul totale delle Fonti di Finanziamento (cd "</a:t>
            </a:r>
            <a:r>
              <a:rPr lang="it-IT" dirty="0" err="1"/>
              <a:t>gearing</a:t>
            </a:r>
            <a:r>
              <a:rPr lang="it-IT" dirty="0"/>
              <a:t>" che incrementa da 0,2 a 0,5) anche se il costo del debito è in diminuzione. </a:t>
            </a:r>
          </a:p>
          <a:p>
            <a:pPr marL="0" indent="0" algn="just">
              <a:buNone/>
            </a:pPr>
            <a:r>
              <a:rPr lang="it-IT" dirty="0"/>
              <a:t>Mentre i giorni di incasso dei crediti commerciali ha, nel caso di specie, poco significato, i debiti verso fornitori si stanno pagando più velocemente, comportando un drenaggio di liquidità. </a:t>
            </a:r>
          </a:p>
          <a:p>
            <a:pPr marL="0" indent="0" algn="just">
              <a:buNone/>
            </a:pPr>
            <a:r>
              <a:rPr lang="it-IT" dirty="0"/>
              <a:t>Infine, sia gli indicatori di cash flow che di performance sono tutti negativi e sostanzialmente in peggioramento. Il ROE negativo indica un ritorno negativo sul patrimonio netto, che infatti è in erosione.</a:t>
            </a:r>
          </a:p>
        </p:txBody>
      </p:sp>
      <p:sp>
        <p:nvSpPr>
          <p:cNvPr id="4" name="Sottotitolo 3"/>
          <p:cNvSpPr>
            <a:spLocks noGrp="1"/>
          </p:cNvSpPr>
          <p:nvPr>
            <p:ph type="subTitle" idx="13"/>
          </p:nvPr>
        </p:nvSpPr>
        <p:spPr/>
        <p:txBody>
          <a:bodyPr>
            <a:normAutofit lnSpcReduction="10000"/>
          </a:bodyPr>
          <a:lstStyle/>
          <a:p>
            <a:r>
              <a:rPr lang="it-IT" dirty="0"/>
              <a:t>c) Indici di bilancio</a:t>
            </a:r>
          </a:p>
        </p:txBody>
      </p:sp>
      <p:sp>
        <p:nvSpPr>
          <p:cNvPr id="6" name="Titolo 1"/>
          <p:cNvSpPr>
            <a:spLocks noGrp="1"/>
          </p:cNvSpPr>
          <p:nvPr>
            <p:ph type="title"/>
          </p:nvPr>
        </p:nvSpPr>
        <p:spPr/>
        <p:txBody>
          <a:bodyPr>
            <a:noAutofit/>
          </a:bodyPr>
          <a:lstStyle/>
          <a:p>
            <a:r>
              <a:rPr lang="it-IT" dirty="0"/>
              <a:t>4. Analisi del bilancio al 31 dicembre 2016</a:t>
            </a:r>
          </a:p>
        </p:txBody>
      </p:sp>
      <p:sp>
        <p:nvSpPr>
          <p:cNvPr id="7" name="Segnaposto numero diapositiva 6"/>
          <p:cNvSpPr>
            <a:spLocks noGrp="1"/>
          </p:cNvSpPr>
          <p:nvPr>
            <p:ph type="sldNum" sz="quarter" idx="12"/>
          </p:nvPr>
        </p:nvSpPr>
        <p:spPr/>
        <p:txBody>
          <a:bodyPr/>
          <a:lstStyle/>
          <a:p>
            <a:fld id="{469478AE-E41C-4998-8501-3E5F968BCBEE}" type="slidenum">
              <a:rPr lang="it-IT" smtClean="0"/>
              <a:pPr/>
              <a:t>41</a:t>
            </a:fld>
            <a:endParaRPr lang="it-IT"/>
          </a:p>
        </p:txBody>
      </p:sp>
      <p:pic>
        <p:nvPicPr>
          <p:cNvPr id="5" name="Immagine 4"/>
          <p:cNvPicPr>
            <a:picLocks noChangeAspect="1"/>
          </p:cNvPicPr>
          <p:nvPr/>
        </p:nvPicPr>
        <p:blipFill>
          <a:blip r:embed="rId3"/>
          <a:stretch>
            <a:fillRect/>
          </a:stretch>
        </p:blipFill>
        <p:spPr>
          <a:xfrm>
            <a:off x="257035" y="968993"/>
            <a:ext cx="5573529" cy="5152839"/>
          </a:xfrm>
          <a:prstGeom prst="rect">
            <a:avLst/>
          </a:prstGeom>
        </p:spPr>
      </p:pic>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248057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p:cNvSpPr>
            <a:spLocks noGrp="1"/>
          </p:cNvSpPr>
          <p:nvPr>
            <p:ph type="title"/>
          </p:nvPr>
        </p:nvSpPr>
        <p:spPr/>
        <p:txBody>
          <a:bodyPr>
            <a:noAutofit/>
          </a:bodyPr>
          <a:lstStyle/>
          <a:p>
            <a:r>
              <a:rPr lang="it-IT" dirty="0"/>
              <a:t>4. Analisi del bilancio al 31 dicembre 2016</a:t>
            </a:r>
          </a:p>
        </p:txBody>
      </p:sp>
      <p:sp>
        <p:nvSpPr>
          <p:cNvPr id="4" name="Segnaposto contenuto 3"/>
          <p:cNvSpPr>
            <a:spLocks noGrp="1"/>
          </p:cNvSpPr>
          <p:nvPr>
            <p:ph idx="1"/>
          </p:nvPr>
        </p:nvSpPr>
        <p:spPr>
          <a:xfrm>
            <a:off x="6257365" y="964230"/>
            <a:ext cx="3391602" cy="5073462"/>
          </a:xfrm>
        </p:spPr>
        <p:txBody>
          <a:bodyPr>
            <a:normAutofit/>
          </a:bodyPr>
          <a:lstStyle/>
          <a:p>
            <a:pPr marL="0" indent="0" algn="just">
              <a:lnSpc>
                <a:spcPts val="2100"/>
              </a:lnSpc>
              <a:buNone/>
            </a:pPr>
            <a:r>
              <a:rPr lang="it-IT" dirty="0"/>
              <a:t>La perdita del 2016 così evidenziata, di fatto riduce il patrimonio netto ad 55.630k€.</a:t>
            </a:r>
          </a:p>
          <a:p>
            <a:pPr marL="0" indent="0" algn="just">
              <a:lnSpc>
                <a:spcPts val="2100"/>
              </a:lnSpc>
              <a:buNone/>
            </a:pPr>
            <a:r>
              <a:rPr lang="it-IT" dirty="0"/>
              <a:t>Va tenuto presente, in ogni caso, che già in data 18 febbraio 2017, la Società con atto a ministero del Notaio </a:t>
            </a:r>
            <a:r>
              <a:rPr lang="it-IT" dirty="0" err="1"/>
              <a:t>Marcoz</a:t>
            </a:r>
            <a:r>
              <a:rPr lang="it-IT" dirty="0"/>
              <a:t> procedeva ad un primo intervento sul capitale riducendolo ad euro 56,000k€ sulla base di una situazione patrimoniale redatta alla data del 30.9.2017.</a:t>
            </a:r>
          </a:p>
          <a:p>
            <a:pPr marL="0" indent="0" algn="just">
              <a:lnSpc>
                <a:spcPts val="2100"/>
              </a:lnSpc>
              <a:buNone/>
            </a:pPr>
            <a:r>
              <a:rPr lang="it-IT" dirty="0"/>
              <a:t>Il nuovo valore del capitale sociale e del patrimonio netto della Società è conseguenza degli squilibri di natura patrimoniale, con impatti anche sul ciclo finanziario della Società.</a:t>
            </a:r>
          </a:p>
        </p:txBody>
      </p:sp>
      <p:sp>
        <p:nvSpPr>
          <p:cNvPr id="2" name="Sottotitolo 1"/>
          <p:cNvSpPr>
            <a:spLocks noGrp="1"/>
          </p:cNvSpPr>
          <p:nvPr>
            <p:ph type="subTitle" idx="13"/>
          </p:nvPr>
        </p:nvSpPr>
        <p:spPr/>
        <p:txBody>
          <a:bodyPr>
            <a:normAutofit lnSpcReduction="10000"/>
          </a:bodyPr>
          <a:lstStyle/>
          <a:p>
            <a:r>
              <a:rPr lang="it-IT" dirty="0"/>
              <a:t>d) Impatti sul patrimonio netto</a:t>
            </a:r>
          </a:p>
        </p:txBody>
      </p:sp>
      <p:sp>
        <p:nvSpPr>
          <p:cNvPr id="5" name="Segnaposto numero diapositiva 4"/>
          <p:cNvSpPr>
            <a:spLocks noGrp="1"/>
          </p:cNvSpPr>
          <p:nvPr>
            <p:ph type="sldNum" sz="quarter" idx="12"/>
          </p:nvPr>
        </p:nvSpPr>
        <p:spPr/>
        <p:txBody>
          <a:bodyPr/>
          <a:lstStyle/>
          <a:p>
            <a:fld id="{469478AE-E41C-4998-8501-3E5F968BCBEE}" type="slidenum">
              <a:rPr lang="it-IT" smtClean="0"/>
              <a:pPr/>
              <a:t>42</a:t>
            </a:fld>
            <a:endParaRPr lang="it-IT"/>
          </a:p>
        </p:txBody>
      </p:sp>
      <p:pic>
        <p:nvPicPr>
          <p:cNvPr id="8" name="Immagine 7"/>
          <p:cNvPicPr>
            <a:picLocks noChangeAspect="1"/>
          </p:cNvPicPr>
          <p:nvPr/>
        </p:nvPicPr>
        <p:blipFill>
          <a:blip r:embed="rId3"/>
          <a:stretch>
            <a:fillRect/>
          </a:stretch>
        </p:blipFill>
        <p:spPr>
          <a:xfrm>
            <a:off x="257035" y="1192568"/>
            <a:ext cx="5791530" cy="1516736"/>
          </a:xfrm>
          <a:prstGeom prst="rect">
            <a:avLst/>
          </a:prstGeom>
        </p:spPr>
      </p:pic>
      <p:pic>
        <p:nvPicPr>
          <p:cNvPr id="10" name="Immagine 9"/>
          <p:cNvPicPr>
            <a:picLocks noChangeAspect="1"/>
          </p:cNvPicPr>
          <p:nvPr/>
        </p:nvPicPr>
        <p:blipFill>
          <a:blip r:embed="rId4"/>
          <a:stretch>
            <a:fillRect/>
          </a:stretch>
        </p:blipFill>
        <p:spPr>
          <a:xfrm>
            <a:off x="257035" y="2968833"/>
            <a:ext cx="5791530" cy="1944273"/>
          </a:xfrm>
          <a:prstGeom prst="rect">
            <a:avLst/>
          </a:prstGeom>
        </p:spPr>
      </p:pic>
      <p:sp>
        <p:nvSpPr>
          <p:cNvPr id="9" name="Rettangolo 8"/>
          <p:cNvSpPr/>
          <p:nvPr/>
        </p:nvSpPr>
        <p:spPr>
          <a:xfrm>
            <a:off x="1468924" y="1192568"/>
            <a:ext cx="920445" cy="253916"/>
          </a:xfrm>
          <a:prstGeom prst="rect">
            <a:avLst/>
          </a:prstGeom>
        </p:spPr>
        <p:txBody>
          <a:bodyPr wrap="none">
            <a:spAutoFit/>
          </a:bodyPr>
          <a:lstStyle/>
          <a:p>
            <a:r>
              <a:rPr lang="it-IT" sz="1050" i="1" dirty="0">
                <a:latin typeface="Arial" panose="020B0604020202020204" pitchFamily="34" charset="0"/>
              </a:rPr>
              <a:t>(valori in k€)</a:t>
            </a:r>
          </a:p>
        </p:txBody>
      </p:sp>
      <p:sp>
        <p:nvSpPr>
          <p:cNvPr id="11"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030974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p:cNvSpPr>
            <a:spLocks noGrp="1"/>
          </p:cNvSpPr>
          <p:nvPr>
            <p:ph type="title"/>
          </p:nvPr>
        </p:nvSpPr>
        <p:spPr/>
        <p:txBody>
          <a:bodyPr>
            <a:noAutofit/>
          </a:bodyPr>
          <a:lstStyle/>
          <a:p>
            <a:r>
              <a:rPr lang="it-IT" dirty="0"/>
              <a:t>4. Analisi del bilancio al 31 dicembre 2016</a:t>
            </a:r>
          </a:p>
        </p:txBody>
      </p:sp>
      <p:sp>
        <p:nvSpPr>
          <p:cNvPr id="2" name="Sottotitolo 1"/>
          <p:cNvSpPr>
            <a:spLocks noGrp="1"/>
          </p:cNvSpPr>
          <p:nvPr>
            <p:ph type="subTitle" idx="13"/>
          </p:nvPr>
        </p:nvSpPr>
        <p:spPr/>
        <p:txBody>
          <a:bodyPr>
            <a:normAutofit lnSpcReduction="10000"/>
          </a:bodyPr>
          <a:lstStyle/>
          <a:p>
            <a:r>
              <a:rPr lang="it-IT" dirty="0"/>
              <a:t>d) Impatti sul patrimonio netto</a:t>
            </a:r>
          </a:p>
        </p:txBody>
      </p:sp>
      <p:sp>
        <p:nvSpPr>
          <p:cNvPr id="5" name="Segnaposto numero diapositiva 4"/>
          <p:cNvSpPr>
            <a:spLocks noGrp="1"/>
          </p:cNvSpPr>
          <p:nvPr>
            <p:ph type="sldNum" sz="quarter" idx="12"/>
          </p:nvPr>
        </p:nvSpPr>
        <p:spPr/>
        <p:txBody>
          <a:bodyPr/>
          <a:lstStyle/>
          <a:p>
            <a:fld id="{469478AE-E41C-4998-8501-3E5F968BCBEE}" type="slidenum">
              <a:rPr lang="it-IT" smtClean="0"/>
              <a:pPr/>
              <a:t>43</a:t>
            </a:fld>
            <a:endParaRPr lang="it-IT"/>
          </a:p>
        </p:txBody>
      </p:sp>
      <p:pic>
        <p:nvPicPr>
          <p:cNvPr id="4" name="Immagine 3"/>
          <p:cNvPicPr>
            <a:picLocks noChangeAspect="1"/>
          </p:cNvPicPr>
          <p:nvPr/>
        </p:nvPicPr>
        <p:blipFill>
          <a:blip r:embed="rId3"/>
          <a:stretch>
            <a:fillRect/>
          </a:stretch>
        </p:blipFill>
        <p:spPr>
          <a:xfrm>
            <a:off x="1436915" y="896168"/>
            <a:ext cx="6601852" cy="3377932"/>
          </a:xfrm>
          <a:prstGeom prst="rect">
            <a:avLst/>
          </a:prstGeom>
        </p:spPr>
      </p:pic>
      <p:sp>
        <p:nvSpPr>
          <p:cNvPr id="8" name="Segnaposto contenuto 3"/>
          <p:cNvSpPr>
            <a:spLocks noGrp="1"/>
          </p:cNvSpPr>
          <p:nvPr>
            <p:ph idx="1"/>
          </p:nvPr>
        </p:nvSpPr>
        <p:spPr>
          <a:xfrm>
            <a:off x="257035" y="4379749"/>
            <a:ext cx="9391932" cy="1708160"/>
          </a:xfrm>
          <a:noFill/>
          <a:ln>
            <a:noFill/>
          </a:ln>
        </p:spPr>
        <p:txBody>
          <a:bodyPr wrap="square">
            <a:spAutoFit/>
          </a:bodyPr>
          <a:lstStyle/>
          <a:p>
            <a:pPr marL="0" indent="0" algn="just">
              <a:lnSpc>
                <a:spcPts val="1700"/>
              </a:lnSpc>
              <a:buNone/>
            </a:pPr>
            <a:r>
              <a:rPr lang="it-IT" dirty="0"/>
              <a:t>Questo risultato fornisce già una prima indicazione dei risultati che il Piano di ristrutturazione dovrà raggiungere; in tempi ragionevoli, infatti:</a:t>
            </a:r>
          </a:p>
          <a:p>
            <a:pPr marL="400050" indent="-400050" algn="just">
              <a:lnSpc>
                <a:spcPts val="1700"/>
              </a:lnSpc>
              <a:buAutoNum type="romanLcPeriod"/>
            </a:pPr>
            <a:r>
              <a:rPr lang="it-IT" dirty="0"/>
              <a:t>con versamenti in conto capitale da parte dei soci, ovvero </a:t>
            </a:r>
          </a:p>
          <a:p>
            <a:pPr marL="400050" indent="-400050" algn="just">
              <a:lnSpc>
                <a:spcPts val="1700"/>
              </a:lnSpc>
              <a:buAutoNum type="romanLcPeriod"/>
            </a:pPr>
            <a:r>
              <a:rPr lang="it-IT" dirty="0"/>
              <a:t>con utili netti conseguiti nel periodo di piano, ovvero </a:t>
            </a:r>
          </a:p>
          <a:p>
            <a:pPr marL="400050" indent="-400050" algn="just">
              <a:lnSpc>
                <a:spcPts val="1700"/>
              </a:lnSpc>
              <a:buAutoNum type="romanLcPeriod"/>
            </a:pPr>
            <a:r>
              <a:rPr lang="it-IT" dirty="0"/>
              <a:t>con la richiesta di finanziamenti a medio-lungo termine, ovvero</a:t>
            </a:r>
          </a:p>
          <a:p>
            <a:pPr marL="400050" indent="-400050" algn="just">
              <a:lnSpc>
                <a:spcPts val="1700"/>
              </a:lnSpc>
              <a:buAutoNum type="romanLcPeriod"/>
            </a:pPr>
            <a:r>
              <a:rPr lang="it-IT" dirty="0"/>
              <a:t>con un mix delle predette soluzioni.</a:t>
            </a:r>
          </a:p>
        </p:txBody>
      </p:sp>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2381072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type="subTitle" idx="1"/>
          </p:nvPr>
        </p:nvSpPr>
        <p:spPr>
          <a:xfrm>
            <a:off x="5122984" y="1282890"/>
            <a:ext cx="4466493" cy="4001095"/>
          </a:xfrm>
          <a:noFill/>
          <a:ln>
            <a:noFill/>
          </a:ln>
        </p:spPr>
        <p:style>
          <a:lnRef idx="0">
            <a:scrgbClr r="0" g="0" b="0"/>
          </a:lnRef>
          <a:fillRef idx="0">
            <a:scrgbClr r="0" g="0" b="0"/>
          </a:fillRef>
          <a:effectRef idx="0">
            <a:scrgbClr r="0" g="0" b="0"/>
          </a:effectRef>
          <a:fontRef idx="minor">
            <a:schemeClr val="accent1"/>
          </a:fontRef>
        </p:style>
        <p:txBody>
          <a:bodyPr>
            <a:spAutoFit/>
          </a:bodyPr>
          <a:lstStyle/>
          <a:p>
            <a:pPr algn="l"/>
            <a:r>
              <a:rPr lang="it-IT" sz="4000" b="1" dirty="0">
                <a:solidFill>
                  <a:srgbClr val="002060"/>
                </a:solidFill>
                <a:effectLst>
                  <a:outerShdw blurRad="50800" dist="38100" algn="l" rotWithShape="0">
                    <a:prstClr val="black">
                      <a:alpha val="40000"/>
                    </a:prstClr>
                  </a:outerShdw>
                </a:effectLst>
                <a:latin typeface="Arial" panose="020B0604020202020204" pitchFamily="34" charset="0"/>
                <a:cs typeface="Arial" panose="020B0604020202020204" pitchFamily="34" charset="0"/>
              </a:rPr>
              <a:t>CAPITOLO 5</a:t>
            </a:r>
          </a:p>
          <a:p>
            <a:pPr algn="l">
              <a:lnSpc>
                <a:spcPct val="100000"/>
              </a:lnSpc>
              <a:spcBef>
                <a:spcPts val="600"/>
              </a:spcBef>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mercato di riferimento</a:t>
            </a:r>
          </a:p>
          <a:p>
            <a:pPr algn="l">
              <a:lnSpc>
                <a:spcPct val="100000"/>
              </a:lnSpc>
              <a:spcBef>
                <a:spcPts val="600"/>
              </a:spcBef>
            </a:pPr>
            <a:endParaRPr lang="it-IT" sz="2800" dirty="0">
              <a:solidFill>
                <a:srgbClr val="002060"/>
              </a:solidFill>
              <a:latin typeface="Arial" panose="020B0604020202020204" pitchFamily="34" charset="0"/>
              <a:ea typeface="Arial Unicode MS" panose="020B0604020202020204" pitchFamily="34" charset="-128"/>
              <a:cs typeface="Arial" panose="020B0604020202020204" pitchFamily="34" charset="0"/>
            </a:endParaRP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Settore del gioco d‘azzardo e i casinò italiani</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Settore del gioco d‘azzardo</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Dati storici dei quattro casinò italiani</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Dati comparati dei quattro casinò italiani nel 2016</a:t>
            </a:r>
          </a:p>
        </p:txBody>
      </p:sp>
      <p:pic>
        <p:nvPicPr>
          <p:cNvPr id="6" name="Immagine 5"/>
          <p:cNvPicPr>
            <a:picLocks noChangeAspect="1"/>
          </p:cNvPicPr>
          <p:nvPr/>
        </p:nvPicPr>
        <p:blipFill>
          <a:blip r:embed="rId3"/>
          <a:stretch>
            <a:fillRect/>
          </a:stretch>
        </p:blipFill>
        <p:spPr>
          <a:xfrm>
            <a:off x="321510" y="1282889"/>
            <a:ext cx="4643169" cy="2501665"/>
          </a:xfrm>
          <a:prstGeom prst="rect">
            <a:avLst/>
          </a:prstGeom>
        </p:spPr>
      </p:pic>
    </p:spTree>
    <p:extLst>
      <p:ext uri="{BB962C8B-B14F-4D97-AF65-F5344CB8AC3E}">
        <p14:creationId xmlns:p14="http://schemas.microsoft.com/office/powerpoint/2010/main" val="38028843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solidFill>
                  <a:prstClr val="black"/>
                </a:solidFill>
              </a:rPr>
              <a:t>5. Il mercato di riferimento</a:t>
            </a:r>
            <a:endParaRPr lang="it-IT" sz="2800" dirty="0"/>
          </a:p>
        </p:txBody>
      </p:sp>
      <p:sp>
        <p:nvSpPr>
          <p:cNvPr id="5" name="Segnaposto contenuto 4"/>
          <p:cNvSpPr>
            <a:spLocks noGrp="1"/>
          </p:cNvSpPr>
          <p:nvPr>
            <p:ph idx="1"/>
          </p:nvPr>
        </p:nvSpPr>
        <p:spPr>
          <a:xfrm>
            <a:off x="257035" y="1074907"/>
            <a:ext cx="9391932" cy="5144998"/>
          </a:xfrm>
        </p:spPr>
        <p:txBody>
          <a:bodyPr>
            <a:spAutoFit/>
          </a:bodyPr>
          <a:lstStyle/>
          <a:p>
            <a:pPr algn="just">
              <a:lnSpc>
                <a:spcPts val="1700"/>
              </a:lnSpc>
            </a:pPr>
            <a:r>
              <a:rPr lang="it-IT" dirty="0"/>
              <a:t>Ogni anno il settore del gioco d’azzardo legale italiano fattura 88 miliardi di euro lordi (dati 2015), a cui vanno sottratte le vincite e le tasse, di cui metà arriva dalle slot machine. Solo il 2 per cento del mercato del gioco d’azzardo italiano è dato dai casinò, mentre negli altri paesi europei le case da gioco contribuiscono in media al 15 per cento dei mercati locali. </a:t>
            </a:r>
          </a:p>
          <a:p>
            <a:pPr algn="just">
              <a:lnSpc>
                <a:spcPts val="1700"/>
              </a:lnSpc>
            </a:pPr>
            <a:r>
              <a:rPr lang="it-IT" dirty="0"/>
              <a:t>Il mercato del gioco d’azzardo è in crescita mentre quello dei casinò è in crisi perché mentre il numero di punti-gioco con le slot machine e i videopoker è aumentato, i casinò non sono aumentati né cambiati e restano accessibili solo per chi ha la disponibilità economica di spostarsi per raggiungere i quattro esistenti, che si trovano tutti in zone periferiche del paese.</a:t>
            </a:r>
          </a:p>
          <a:p>
            <a:pPr algn="just"/>
            <a:r>
              <a:rPr lang="it-IT" dirty="0"/>
              <a:t>La clientela medio-alta, costituita dalle più diverse categorie di persone, non dispone più di quel superfluo che gli consentiva di frequentare nel tempo libero le sale da gioco investendo somme anche modeste dovendo far fronte alla crescente pressione fiscale ed ai rigidi controlli sul contante e sulle operazioni bancarie.</a:t>
            </a:r>
          </a:p>
          <a:p>
            <a:pPr algn="just"/>
            <a:r>
              <a:rPr lang="it-IT" dirty="0"/>
              <a:t>Assistiamo quindi al fenomeno, non nuovo ma che si è notevolmente accentuato, di una sempre più scarsa presenza di clienti nei primi giorni della settimana e di una consistente concentrazione nei week-end.</a:t>
            </a:r>
          </a:p>
          <a:p>
            <a:pPr algn="just"/>
            <a:r>
              <a:rPr lang="it-IT" dirty="0"/>
              <a:t>L’attuale situazione del mercato porta ad una politica di marketing tutta concentrata sulla ricerca di formule finalizzate ad attrarre clientela essendo fortemente diminuita la presenza spontanea</a:t>
            </a:r>
          </a:p>
          <a:p>
            <a:pPr algn="just">
              <a:lnSpc>
                <a:spcPts val="1700"/>
              </a:lnSpc>
            </a:pPr>
            <a:r>
              <a:rPr lang="it-IT" dirty="0"/>
              <a:t>Tra giugno 2015 e giugno 2016 i risultati dei casinò di Venezia e Campione d’Italia non sono stati negativi – il casinò di Venezia ha incassato 95 milioni di euro, il 2,86 per cento in più dello stesso periodo un anno prima, e quello di Campione poco meno, anch’esso in crescita – ma il casinò di Venezia ha due milioni di euro di perdita e ha in programma diversi tagli, oltre alla revisione degli accordi sindacali per aumentare la produttività. Dopo quello di Saint-Vincent, il casinò nella situazione più critica è però quello di Sanremo. Tra giugno 2015 e giugno 2016 ha incassato 45 milioni di euro, lo 0,35 per cento in meno rispetto ai suoi standard dell’anno precedente.</a:t>
            </a:r>
          </a:p>
        </p:txBody>
      </p:sp>
      <p:sp>
        <p:nvSpPr>
          <p:cNvPr id="4" name="Sottotitolo 5"/>
          <p:cNvSpPr>
            <a:spLocks noGrp="1"/>
          </p:cNvSpPr>
          <p:nvPr>
            <p:ph type="subTitle" idx="13"/>
          </p:nvPr>
        </p:nvSpPr>
        <p:spPr>
          <a:xfrm>
            <a:off x="257035" y="584345"/>
            <a:ext cx="7429500" cy="330055"/>
          </a:xfrm>
        </p:spPr>
        <p:txBody>
          <a:bodyPr>
            <a:normAutofit lnSpcReduction="10000"/>
          </a:bodyPr>
          <a:lstStyle/>
          <a:p>
            <a:r>
              <a:rPr lang="it-IT" dirty="0"/>
              <a:t>a) Il Settore del gioco d‘azzardo e i casinò italiani</a:t>
            </a:r>
          </a:p>
        </p:txBody>
      </p:sp>
      <p:sp>
        <p:nvSpPr>
          <p:cNvPr id="6" name="Segnaposto numero diapositiva 5"/>
          <p:cNvSpPr>
            <a:spLocks noGrp="1"/>
          </p:cNvSpPr>
          <p:nvPr>
            <p:ph type="sldNum" sz="quarter" idx="12"/>
          </p:nvPr>
        </p:nvSpPr>
        <p:spPr/>
        <p:txBody>
          <a:bodyPr/>
          <a:lstStyle/>
          <a:p>
            <a:fld id="{469478AE-E41C-4998-8501-3E5F968BCBEE}" type="slidenum">
              <a:rPr lang="it-IT" smtClean="0"/>
              <a:pPr/>
              <a:t>45</a:t>
            </a:fld>
            <a:endParaRPr lang="it-IT"/>
          </a:p>
        </p:txBody>
      </p:sp>
      <p:sp>
        <p:nvSpPr>
          <p:cNvPr id="7" name="CasellaDiTesto 6"/>
          <p:cNvSpPr txBox="1"/>
          <p:nvPr/>
        </p:nvSpPr>
        <p:spPr>
          <a:xfrm>
            <a:off x="287179" y="6548740"/>
            <a:ext cx="2605200" cy="200055"/>
          </a:xfrm>
          <a:prstGeom prst="rect">
            <a:avLst/>
          </a:prstGeom>
          <a:noFill/>
        </p:spPr>
        <p:txBody>
          <a:bodyPr wrap="none" rtlCol="0">
            <a:spAutoFit/>
          </a:bodyPr>
          <a:lstStyle/>
          <a:p>
            <a:r>
              <a:rPr lang="it-IT" sz="700" i="1" dirty="0">
                <a:latin typeface="Arial" panose="020B0604020202020204" pitchFamily="34" charset="0"/>
              </a:rPr>
              <a:t>Fonte: Agenzia delle Dogane e dei Monopoli - Area Monopoli</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5955649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2825262"/>
            <a:ext cx="9391932" cy="3531090"/>
          </a:xfrm>
        </p:spPr>
        <p:txBody>
          <a:bodyPr>
            <a:normAutofit/>
          </a:bodyPr>
          <a:lstStyle/>
          <a:p>
            <a:endParaRPr lang="it-IT" dirty="0"/>
          </a:p>
          <a:p>
            <a:pPr marL="0" indent="0">
              <a:buNone/>
            </a:pPr>
            <a:r>
              <a:rPr lang="it-IT" dirty="0"/>
              <a:t>Il gioco legale in Italia: sintesi anni 2006-2016. Dati in migliaia di Euro.	</a:t>
            </a:r>
          </a:p>
          <a:p>
            <a:endParaRPr lang="it-IT" dirty="0"/>
          </a:p>
          <a:p>
            <a:pPr marL="0" indent="0">
              <a:buNone/>
            </a:pPr>
            <a:r>
              <a:rPr lang="it-IT" dirty="0"/>
              <a:t>***Gli importi relativi all'anno 2016 sono soggetti ad assestamento. 	</a:t>
            </a:r>
          </a:p>
          <a:p>
            <a:endParaRPr lang="it-IT" dirty="0"/>
          </a:p>
        </p:txBody>
      </p:sp>
      <p:sp>
        <p:nvSpPr>
          <p:cNvPr id="5" name="Segnaposto numero diapositiva 4"/>
          <p:cNvSpPr>
            <a:spLocks noGrp="1"/>
          </p:cNvSpPr>
          <p:nvPr>
            <p:ph type="sldNum" sz="quarter" idx="12"/>
          </p:nvPr>
        </p:nvSpPr>
        <p:spPr/>
        <p:txBody>
          <a:bodyPr/>
          <a:lstStyle/>
          <a:p>
            <a:fld id="{469478AE-E41C-4998-8501-3E5F968BCBEE}" type="slidenum">
              <a:rPr lang="it-IT" smtClean="0"/>
              <a:pPr/>
              <a:t>46</a:t>
            </a:fld>
            <a:endParaRPr lang="it-IT"/>
          </a:p>
        </p:txBody>
      </p:sp>
      <p:sp>
        <p:nvSpPr>
          <p:cNvPr id="7" name="Sottotitolo 5"/>
          <p:cNvSpPr>
            <a:spLocks noGrp="1"/>
          </p:cNvSpPr>
          <p:nvPr>
            <p:ph type="subTitle" idx="13"/>
          </p:nvPr>
        </p:nvSpPr>
        <p:spPr/>
        <p:txBody>
          <a:bodyPr>
            <a:normAutofit lnSpcReduction="10000"/>
          </a:bodyPr>
          <a:lstStyle/>
          <a:p>
            <a:r>
              <a:rPr lang="it-IT" dirty="0"/>
              <a:t>b) Il Settore del gioco d‘azzardo</a:t>
            </a:r>
          </a:p>
        </p:txBody>
      </p:sp>
      <p:pic>
        <p:nvPicPr>
          <p:cNvPr id="8" name="Immagine 7"/>
          <p:cNvPicPr>
            <a:picLocks noChangeAspect="1"/>
          </p:cNvPicPr>
          <p:nvPr/>
        </p:nvPicPr>
        <p:blipFill>
          <a:blip r:embed="rId3"/>
          <a:stretch>
            <a:fillRect/>
          </a:stretch>
        </p:blipFill>
        <p:spPr>
          <a:xfrm>
            <a:off x="257033" y="1195170"/>
            <a:ext cx="9391934" cy="1466556"/>
          </a:xfrm>
          <a:prstGeom prst="rect">
            <a:avLst/>
          </a:prstGeom>
        </p:spPr>
      </p:pic>
      <p:sp>
        <p:nvSpPr>
          <p:cNvPr id="9" name="Titolo 1"/>
          <p:cNvSpPr>
            <a:spLocks noGrp="1"/>
          </p:cNvSpPr>
          <p:nvPr>
            <p:ph type="title"/>
          </p:nvPr>
        </p:nvSpPr>
        <p:spPr/>
        <p:txBody>
          <a:bodyPr>
            <a:normAutofit/>
          </a:bodyPr>
          <a:lstStyle/>
          <a:p>
            <a:r>
              <a:rPr lang="it-IT" dirty="0">
                <a:solidFill>
                  <a:prstClr val="black"/>
                </a:solidFill>
              </a:rPr>
              <a:t>5. Il mercato di riferimento</a:t>
            </a:r>
            <a:endParaRPr lang="it-IT" sz="2800" dirty="0"/>
          </a:p>
        </p:txBody>
      </p:sp>
      <p:sp>
        <p:nvSpPr>
          <p:cNvPr id="11" name="CasellaDiTesto 10"/>
          <p:cNvSpPr txBox="1"/>
          <p:nvPr/>
        </p:nvSpPr>
        <p:spPr>
          <a:xfrm>
            <a:off x="287179" y="6548740"/>
            <a:ext cx="2605200" cy="200055"/>
          </a:xfrm>
          <a:prstGeom prst="rect">
            <a:avLst/>
          </a:prstGeom>
          <a:noFill/>
        </p:spPr>
        <p:txBody>
          <a:bodyPr wrap="none" rtlCol="0">
            <a:spAutoFit/>
          </a:bodyPr>
          <a:lstStyle/>
          <a:p>
            <a:r>
              <a:rPr lang="it-IT" sz="700" i="1" dirty="0">
                <a:latin typeface="Arial" panose="020B0604020202020204" pitchFamily="34" charset="0"/>
              </a:rPr>
              <a:t>Fonte: Agenzia delle Dogane e dei Monopoli - Area Monopoli</a:t>
            </a:r>
          </a:p>
        </p:txBody>
      </p:sp>
      <p:sp>
        <p:nvSpPr>
          <p:cNvPr id="12"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9269725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p:txBody>
          <a:bodyPr>
            <a:noAutofit/>
          </a:bodyPr>
          <a:lstStyle/>
          <a:p>
            <a:r>
              <a:rPr lang="it-IT" dirty="0">
                <a:solidFill>
                  <a:prstClr val="black"/>
                </a:solidFill>
              </a:rPr>
              <a:t>5. Il mercato di riferimento</a:t>
            </a:r>
            <a:endParaRPr lang="it-IT" dirty="0"/>
          </a:p>
        </p:txBody>
      </p:sp>
      <p:pic>
        <p:nvPicPr>
          <p:cNvPr id="9" name="Immagine 8"/>
          <p:cNvPicPr>
            <a:picLocks noChangeAspect="1"/>
          </p:cNvPicPr>
          <p:nvPr/>
        </p:nvPicPr>
        <p:blipFill>
          <a:blip r:embed="rId3"/>
          <a:stretch>
            <a:fillRect/>
          </a:stretch>
        </p:blipFill>
        <p:spPr>
          <a:xfrm>
            <a:off x="571752" y="1203559"/>
            <a:ext cx="8762496" cy="3404538"/>
          </a:xfrm>
          <a:prstGeom prst="rect">
            <a:avLst/>
          </a:prstGeom>
        </p:spPr>
      </p:pic>
      <p:sp>
        <p:nvSpPr>
          <p:cNvPr id="7" name="Sottotitolo 5"/>
          <p:cNvSpPr>
            <a:spLocks noGrp="1"/>
          </p:cNvSpPr>
          <p:nvPr>
            <p:ph type="subTitle" idx="13"/>
          </p:nvPr>
        </p:nvSpPr>
        <p:spPr/>
        <p:txBody>
          <a:bodyPr>
            <a:normAutofit lnSpcReduction="10000"/>
          </a:bodyPr>
          <a:lstStyle/>
          <a:p>
            <a:r>
              <a:rPr lang="it-IT" dirty="0"/>
              <a:t>c) Dati storici dei quattro casinò italiani</a:t>
            </a: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47</a:t>
            </a:fld>
            <a:endParaRPr lang="it-IT"/>
          </a:p>
        </p:txBody>
      </p:sp>
      <p:sp>
        <p:nvSpPr>
          <p:cNvPr id="11" name="CasellaDiTesto 10"/>
          <p:cNvSpPr txBox="1"/>
          <p:nvPr/>
        </p:nvSpPr>
        <p:spPr>
          <a:xfrm>
            <a:off x="287179" y="6548740"/>
            <a:ext cx="931665" cy="200055"/>
          </a:xfrm>
          <a:prstGeom prst="rect">
            <a:avLst/>
          </a:prstGeom>
          <a:noFill/>
        </p:spPr>
        <p:txBody>
          <a:bodyPr wrap="none" rtlCol="0">
            <a:spAutoFit/>
          </a:bodyPr>
          <a:lstStyle/>
          <a:p>
            <a:r>
              <a:rPr lang="it-IT" sz="700" i="1" dirty="0">
                <a:latin typeface="Arial" panose="020B0604020202020204" pitchFamily="34" charset="0"/>
              </a:rPr>
              <a:t>Fonte: </a:t>
            </a:r>
            <a:r>
              <a:rPr lang="it-IT" sz="700" i="1" dirty="0" err="1">
                <a:latin typeface="Arial" panose="020B0604020202020204" pitchFamily="34" charset="0"/>
              </a:rPr>
              <a:t>Federgiochi</a:t>
            </a:r>
            <a:endParaRPr lang="it-IT" sz="700" i="1" dirty="0">
              <a:latin typeface="Arial" panose="020B0604020202020204" pitchFamily="34" charset="0"/>
            </a:endParaRPr>
          </a:p>
        </p:txBody>
      </p:sp>
      <p:sp>
        <p:nvSpPr>
          <p:cNvPr id="12"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1520114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ttotitolo 5"/>
          <p:cNvSpPr>
            <a:spLocks noGrp="1"/>
          </p:cNvSpPr>
          <p:nvPr>
            <p:ph type="subTitle" idx="13"/>
          </p:nvPr>
        </p:nvSpPr>
        <p:spPr/>
        <p:txBody>
          <a:bodyPr>
            <a:normAutofit lnSpcReduction="10000"/>
          </a:bodyPr>
          <a:lstStyle/>
          <a:p>
            <a:r>
              <a:rPr lang="it-IT" dirty="0"/>
              <a:t>d) Dati comparati dei quattro casinò italiani nel 2016</a:t>
            </a:r>
          </a:p>
        </p:txBody>
      </p:sp>
      <p:pic>
        <p:nvPicPr>
          <p:cNvPr id="7" name="Immagine 6"/>
          <p:cNvPicPr>
            <a:picLocks noChangeAspect="1"/>
          </p:cNvPicPr>
          <p:nvPr/>
        </p:nvPicPr>
        <p:blipFill>
          <a:blip r:embed="rId3"/>
          <a:stretch>
            <a:fillRect/>
          </a:stretch>
        </p:blipFill>
        <p:spPr>
          <a:xfrm>
            <a:off x="491067" y="1185788"/>
            <a:ext cx="8923866" cy="4486424"/>
          </a:xfrm>
          <a:prstGeom prst="rect">
            <a:avLst/>
          </a:prstGeom>
        </p:spPr>
      </p:pic>
      <p:sp>
        <p:nvSpPr>
          <p:cNvPr id="9" name="Titolo 1"/>
          <p:cNvSpPr>
            <a:spLocks noGrp="1"/>
          </p:cNvSpPr>
          <p:nvPr>
            <p:ph type="title"/>
          </p:nvPr>
        </p:nvSpPr>
        <p:spPr/>
        <p:txBody>
          <a:bodyPr>
            <a:normAutofit/>
          </a:bodyPr>
          <a:lstStyle/>
          <a:p>
            <a:r>
              <a:rPr lang="it-IT" dirty="0">
                <a:solidFill>
                  <a:prstClr val="black"/>
                </a:solidFill>
              </a:rPr>
              <a:t>5. Il mercato di riferimento</a:t>
            </a:r>
            <a:endParaRPr lang="it-IT" sz="2800"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48</a:t>
            </a:fld>
            <a:endParaRPr lang="it-IT"/>
          </a:p>
        </p:txBody>
      </p:sp>
      <p:sp>
        <p:nvSpPr>
          <p:cNvPr id="10" name="CasellaDiTesto 9"/>
          <p:cNvSpPr txBox="1"/>
          <p:nvPr/>
        </p:nvSpPr>
        <p:spPr>
          <a:xfrm>
            <a:off x="287179" y="6548740"/>
            <a:ext cx="931665" cy="200055"/>
          </a:xfrm>
          <a:prstGeom prst="rect">
            <a:avLst/>
          </a:prstGeom>
          <a:noFill/>
        </p:spPr>
        <p:txBody>
          <a:bodyPr wrap="none" rtlCol="0">
            <a:spAutoFit/>
          </a:bodyPr>
          <a:lstStyle/>
          <a:p>
            <a:r>
              <a:rPr lang="it-IT" sz="700" i="1" dirty="0">
                <a:latin typeface="Arial" panose="020B0604020202020204" pitchFamily="34" charset="0"/>
              </a:rPr>
              <a:t>Fonte: </a:t>
            </a:r>
            <a:r>
              <a:rPr lang="it-IT" sz="700" i="1" dirty="0" err="1">
                <a:latin typeface="Arial" panose="020B0604020202020204" pitchFamily="34" charset="0"/>
              </a:rPr>
              <a:t>Federgiochi</a:t>
            </a:r>
            <a:endParaRPr lang="it-IT" sz="700" i="1" dirty="0">
              <a:latin typeface="Arial" panose="020B0604020202020204" pitchFamily="34" charset="0"/>
            </a:endParaRPr>
          </a:p>
        </p:txBody>
      </p:sp>
      <p:sp>
        <p:nvSpPr>
          <p:cNvPr id="11"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4005470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type="subTitle" idx="1"/>
          </p:nvPr>
        </p:nvSpPr>
        <p:spPr>
          <a:xfrm>
            <a:off x="5122984" y="1282890"/>
            <a:ext cx="4466493" cy="3077766"/>
          </a:xfrm>
          <a:noFill/>
          <a:ln>
            <a:noFill/>
          </a:ln>
        </p:spPr>
        <p:style>
          <a:lnRef idx="0">
            <a:scrgbClr r="0" g="0" b="0"/>
          </a:lnRef>
          <a:fillRef idx="0">
            <a:scrgbClr r="0" g="0" b="0"/>
          </a:fillRef>
          <a:effectRef idx="0">
            <a:scrgbClr r="0" g="0" b="0"/>
          </a:effectRef>
          <a:fontRef idx="minor">
            <a:schemeClr val="accent1"/>
          </a:fontRef>
        </p:style>
        <p:txBody>
          <a:bodyPr>
            <a:spAutoFit/>
          </a:bodyPr>
          <a:lstStyle/>
          <a:p>
            <a:pPr algn="l"/>
            <a:r>
              <a:rPr lang="it-IT" sz="4000" b="1" dirty="0">
                <a:solidFill>
                  <a:srgbClr val="002060"/>
                </a:solidFill>
                <a:effectLst>
                  <a:outerShdw blurRad="50800" dist="38100" algn="l" rotWithShape="0">
                    <a:prstClr val="black">
                      <a:alpha val="40000"/>
                    </a:prstClr>
                  </a:outerShdw>
                </a:effectLst>
                <a:latin typeface="Arial" panose="020B0604020202020204" pitchFamily="34" charset="0"/>
                <a:cs typeface="Arial" panose="020B0604020202020204" pitchFamily="34" charset="0"/>
              </a:rPr>
              <a:t>CAPITOLO 6</a:t>
            </a:r>
          </a:p>
          <a:p>
            <a:pPr algn="l">
              <a:lnSpc>
                <a:spcPct val="100000"/>
              </a:lnSpc>
              <a:spcBef>
                <a:spcPts val="600"/>
              </a:spcBef>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Linee Guida del piano</a:t>
            </a:r>
          </a:p>
          <a:p>
            <a:pPr algn="l">
              <a:lnSpc>
                <a:spcPct val="100000"/>
              </a:lnSpc>
              <a:spcBef>
                <a:spcPts val="600"/>
              </a:spcBef>
            </a:pPr>
            <a:endParaRPr lang="it-IT" sz="2800" dirty="0">
              <a:solidFill>
                <a:srgbClr val="002060"/>
              </a:solidFill>
              <a:latin typeface="Arial" panose="020B0604020202020204" pitchFamily="34" charset="0"/>
              <a:ea typeface="Arial Unicode MS" panose="020B0604020202020204" pitchFamily="34" charset="-128"/>
              <a:cs typeface="Arial" panose="020B0604020202020204" pitchFamily="34" charset="0"/>
            </a:endParaRP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Riorganizzazione Sale da Gioco</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Rilancio </a:t>
            </a:r>
            <a:r>
              <a:rPr lang="it-IT" sz="2000" dirty="0" err="1">
                <a:solidFill>
                  <a:srgbClr val="002060"/>
                </a:solidFill>
                <a:latin typeface="Arial" panose="020B0604020202020204" pitchFamily="34" charset="0"/>
                <a:ea typeface="Arial Unicode MS" panose="020B0604020202020204" pitchFamily="34" charset="-128"/>
                <a:cs typeface="Arial" panose="020B0604020202020204" pitchFamily="34" charset="0"/>
              </a:rPr>
              <a:t>Resort</a:t>
            </a: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 - Hotel</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Riorganizzazione del personale</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La manovra finanziaria </a:t>
            </a:r>
          </a:p>
        </p:txBody>
      </p:sp>
      <p:pic>
        <p:nvPicPr>
          <p:cNvPr id="5" name="Immagine 4"/>
          <p:cNvPicPr>
            <a:picLocks noChangeAspect="1"/>
          </p:cNvPicPr>
          <p:nvPr/>
        </p:nvPicPr>
        <p:blipFill>
          <a:blip r:embed="rId3"/>
          <a:stretch>
            <a:fillRect/>
          </a:stretch>
        </p:blipFill>
        <p:spPr>
          <a:xfrm>
            <a:off x="321510" y="1282889"/>
            <a:ext cx="4643169" cy="2501665"/>
          </a:xfrm>
          <a:prstGeom prst="rect">
            <a:avLst/>
          </a:prstGeom>
        </p:spPr>
      </p:pic>
    </p:spTree>
    <p:extLst>
      <p:ext uri="{BB962C8B-B14F-4D97-AF65-F5344CB8AC3E}">
        <p14:creationId xmlns:p14="http://schemas.microsoft.com/office/powerpoint/2010/main" val="18817620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6. Linee Guida del Progetto</a:t>
            </a:r>
            <a:endParaRPr lang="it-IT" dirty="0"/>
          </a:p>
        </p:txBody>
      </p:sp>
      <p:sp>
        <p:nvSpPr>
          <p:cNvPr id="5" name="Segnaposto contenuto 4"/>
          <p:cNvSpPr>
            <a:spLocks noGrp="1"/>
          </p:cNvSpPr>
          <p:nvPr>
            <p:ph idx="1"/>
          </p:nvPr>
        </p:nvSpPr>
        <p:spPr>
          <a:xfrm>
            <a:off x="257035" y="997140"/>
            <a:ext cx="9391932" cy="4906921"/>
          </a:xfrm>
        </p:spPr>
        <p:txBody>
          <a:bodyPr>
            <a:spAutoFit/>
          </a:bodyPr>
          <a:lstStyle/>
          <a:p>
            <a:pPr marL="0" indent="0" algn="just">
              <a:lnSpc>
                <a:spcPts val="1900"/>
              </a:lnSpc>
              <a:buNone/>
            </a:pPr>
            <a:r>
              <a:rPr lang="it-IT" dirty="0"/>
              <a:t>Come detto in precedenza, il Piano di Ristrutturazione Aziendale si risolve in un piano di rilancio e sviluppo accompagnato da una ristrutturazione dei costi del personale.</a:t>
            </a:r>
          </a:p>
          <a:p>
            <a:pPr marL="0" indent="0" algn="just">
              <a:lnSpc>
                <a:spcPts val="1900"/>
              </a:lnSpc>
              <a:buNone/>
            </a:pPr>
            <a:r>
              <a:rPr lang="it-IT" dirty="0"/>
              <a:t>Qui di seguito sono illustrate le Linee Guida finalizzate al raggiungimento degli obiettivi del Piano di Ristrutturazione Aziendale.</a:t>
            </a:r>
          </a:p>
          <a:p>
            <a:pPr marL="0" indent="0" algn="just">
              <a:lnSpc>
                <a:spcPts val="1900"/>
              </a:lnSpc>
              <a:buNone/>
            </a:pPr>
            <a:r>
              <a:rPr lang="it-IT" dirty="0"/>
              <a:t>In particolare, nell’Area Giochi è prevista:</a:t>
            </a:r>
          </a:p>
          <a:p>
            <a:pPr algn="just">
              <a:lnSpc>
                <a:spcPts val="1900"/>
              </a:lnSpc>
            </a:pPr>
            <a:r>
              <a:rPr lang="it-IT" dirty="0"/>
              <a:t>La riduzione delle aree di gioco lavorato dalle attuali cinque a un massimo di due aree, al fine di ottenere una migliore organizzazione del lavoro e una maggiore efficacia dell’offerta</a:t>
            </a:r>
          </a:p>
          <a:p>
            <a:pPr algn="just">
              <a:lnSpc>
                <a:spcPts val="1900"/>
              </a:lnSpc>
            </a:pPr>
            <a:r>
              <a:rPr lang="it-IT" dirty="0"/>
              <a:t>La riorganizzazione dell’area Slot-Machine riducendone il numero ma attuando interventi per aumentarne la resa media giornaliera</a:t>
            </a:r>
          </a:p>
          <a:p>
            <a:pPr algn="just">
              <a:lnSpc>
                <a:spcPts val="1900"/>
              </a:lnSpc>
            </a:pPr>
            <a:r>
              <a:rPr lang="it-IT" dirty="0"/>
              <a:t>L’ampliamento della gamma di offerta dei «giochi lavorati»</a:t>
            </a:r>
          </a:p>
          <a:p>
            <a:pPr algn="just">
              <a:lnSpc>
                <a:spcPts val="1900"/>
              </a:lnSpc>
            </a:pPr>
            <a:r>
              <a:rPr lang="it-IT" dirty="0"/>
              <a:t>Nuove offerte di giochi fra cui, </a:t>
            </a:r>
          </a:p>
          <a:p>
            <a:pPr lvl="1" algn="just">
              <a:lnSpc>
                <a:spcPts val="1900"/>
              </a:lnSpc>
            </a:pPr>
            <a:r>
              <a:rPr lang="it-IT" dirty="0"/>
              <a:t>per la prima volta in Italia, in un modello B2B, vengono offerti da un casinò i servizi di provider per il gioco Live, permettendo al giocatore di vivere da remoto l'esperienza di gioco nel casinò;</a:t>
            </a:r>
          </a:p>
          <a:p>
            <a:pPr lvl="1" algn="just">
              <a:lnSpc>
                <a:spcPts val="1900"/>
              </a:lnSpc>
            </a:pPr>
            <a:r>
              <a:rPr lang="it-IT" dirty="0"/>
              <a:t>Per la prima volta, a livello mondiale, si offriranno Giochi in Contesti </a:t>
            </a:r>
            <a:r>
              <a:rPr lang="it-IT" dirty="0" err="1"/>
              <a:t>Virtualizzati</a:t>
            </a:r>
            <a:r>
              <a:rPr lang="it-IT" dirty="0"/>
              <a:t> ("GCV"), che permettono all’interno del Casinò di giocare in contesti virtuali, permettendo al giocatore di vivere una nuova esperienza di gioco </a:t>
            </a:r>
          </a:p>
          <a:p>
            <a:pPr algn="just">
              <a:lnSpc>
                <a:spcPts val="1900"/>
              </a:lnSpc>
            </a:pPr>
            <a:r>
              <a:rPr lang="it-IT" dirty="0"/>
              <a:t>Una più incisiva attività di marketing, controllo e di offerta di servizi complementari</a:t>
            </a: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50</a:t>
            </a:fld>
            <a:endParaRPr lang="it-IT"/>
          </a:p>
        </p:txBody>
      </p:sp>
      <p:sp>
        <p:nvSpPr>
          <p:cNvPr id="10" name="Sottotitolo 9"/>
          <p:cNvSpPr>
            <a:spLocks noGrp="1"/>
          </p:cNvSpPr>
          <p:nvPr>
            <p:ph type="subTitle" idx="13"/>
          </p:nvPr>
        </p:nvSpPr>
        <p:spPr/>
        <p:txBody>
          <a:bodyPr>
            <a:normAutofit lnSpcReduction="10000"/>
          </a:bodyPr>
          <a:lstStyle/>
          <a:p>
            <a:r>
              <a:rPr lang="it-IT"/>
              <a:t>Linee Guida</a:t>
            </a:r>
            <a:endParaRPr lang="it-IT" dirty="0"/>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6812741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189106"/>
            <a:ext cx="9391932" cy="5073462"/>
          </a:xfrm>
        </p:spPr>
        <p:txBody>
          <a:bodyPr>
            <a:noAutofit/>
          </a:bodyPr>
          <a:lstStyle/>
          <a:p>
            <a:pPr marL="0" indent="0" algn="just">
              <a:lnSpc>
                <a:spcPts val="2000"/>
              </a:lnSpc>
              <a:buNone/>
            </a:pPr>
            <a:r>
              <a:rPr lang="it-IT" dirty="0"/>
              <a:t>Già nell’immediato si deve perseguire un obiettivo di crescita. </a:t>
            </a:r>
          </a:p>
          <a:p>
            <a:pPr marL="0" indent="0" algn="just">
              <a:lnSpc>
                <a:spcPts val="2000"/>
              </a:lnSpc>
              <a:buNone/>
            </a:pPr>
            <a:r>
              <a:rPr lang="it-IT" dirty="0"/>
              <a:t>Diventa doveroso aumentare la produttività, laddove è possibile, senza essere in contraddizione con le politiche del miglioramento del prodotto, dei servizi e degli obiettivi qualitativi.</a:t>
            </a:r>
          </a:p>
          <a:p>
            <a:pPr marL="0" indent="0" algn="just">
              <a:lnSpc>
                <a:spcPts val="2000"/>
              </a:lnSpc>
              <a:buNone/>
            </a:pPr>
            <a:r>
              <a:rPr lang="it-IT" dirty="0"/>
              <a:t>L’importanza dell’aumento degli introiti appare assolutamente evidente se si vuole nell’immediato raggiungere il tanto sospirato equilibrio di bilancio ed in prospettiva riportare la casa da gioco al suo ruolo di attività centrale nel panorama economico della Valle d’Aosta.</a:t>
            </a:r>
          </a:p>
          <a:p>
            <a:pPr marL="0" indent="0" algn="just">
              <a:lnSpc>
                <a:spcPts val="2000"/>
              </a:lnSpc>
              <a:buNone/>
            </a:pPr>
            <a:r>
              <a:rPr lang="it-IT" dirty="0"/>
              <a:t>Bisogna però considerare che, per aumentare gli introiti, è anche necessario attirare a Saint Vincent un numero sempre più elevato di persone possibilmente facoltose perché questi clienti non saranno solo una risorsa per la casa da gioco ma genereranno un indotto economico per Saint Vincent e per l’intera Valle. </a:t>
            </a:r>
          </a:p>
          <a:p>
            <a:pPr marL="0" indent="0" algn="just">
              <a:lnSpc>
                <a:spcPts val="2000"/>
              </a:lnSpc>
              <a:buNone/>
            </a:pPr>
            <a:r>
              <a:rPr lang="it-IT" dirty="0"/>
              <a:t>Lo sforzo maggiore deve essere concentrato sullo sfruttamento di quei settori legati al gioco non ancora sufficientemente presi in seria considerazione e che presentano ampi margini di intervento. Tutte attività estremamente redditizie compatibili con l’oggetto sociale della società di gestione.</a:t>
            </a:r>
          </a:p>
          <a:p>
            <a:pPr marL="0" indent="0" algn="just">
              <a:lnSpc>
                <a:spcPts val="2000"/>
              </a:lnSpc>
              <a:buNone/>
            </a:pPr>
            <a:r>
              <a:rPr lang="it-IT" dirty="0"/>
              <a:t>Il possesso di una licenza all’esercizio del gioco d’azzardo, di cui titolare è l’amministrazione regionale, consente di mettere in campo iniziative e progetti ad altri negati, fornendo nel contempo garanzie di totale regolarità e di severo controllo.</a:t>
            </a:r>
          </a:p>
          <a:p>
            <a:pPr marL="0" indent="0" algn="just">
              <a:lnSpc>
                <a:spcPts val="2000"/>
              </a:lnSpc>
              <a:buNone/>
            </a:pPr>
            <a:endParaRPr lang="it-IT" dirty="0"/>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51</a:t>
            </a:fld>
            <a:endParaRPr lang="it-IT"/>
          </a:p>
        </p:txBody>
      </p:sp>
      <p:sp>
        <p:nvSpPr>
          <p:cNvPr id="9" name="Sottotitolo 5"/>
          <p:cNvSpPr>
            <a:spLocks noGrp="1"/>
          </p:cNvSpPr>
          <p:nvPr>
            <p:ph type="subTitle" idx="13"/>
          </p:nvPr>
        </p:nvSpPr>
        <p:spPr/>
        <p:txBody>
          <a:bodyPr>
            <a:noAutofit/>
          </a:bodyPr>
          <a:lstStyle/>
          <a:p>
            <a:r>
              <a:rPr lang="it-IT" dirty="0"/>
              <a:t>a) Riorganizzazione Sale da Gioco – Obiettivi </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2037126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ttotitolo 5"/>
          <p:cNvSpPr>
            <a:spLocks noGrp="1"/>
          </p:cNvSpPr>
          <p:nvPr>
            <p:ph type="subTitle" idx="13"/>
          </p:nvPr>
        </p:nvSpPr>
        <p:spPr/>
        <p:txBody>
          <a:bodyPr>
            <a:noAutofit/>
          </a:bodyPr>
          <a:lstStyle/>
          <a:p>
            <a:r>
              <a:rPr lang="it-IT" dirty="0"/>
              <a:t>a) Riorganizzazione Sale da Gioco – Flessibilità Organizzativa</a:t>
            </a:r>
          </a:p>
        </p:txBody>
      </p:sp>
      <p:sp>
        <p:nvSpPr>
          <p:cNvPr id="7"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52</a:t>
            </a:fld>
            <a:endParaRPr lang="it-IT"/>
          </a:p>
        </p:txBody>
      </p:sp>
      <p:sp>
        <p:nvSpPr>
          <p:cNvPr id="9"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
        <p:nvSpPr>
          <p:cNvPr id="10" name="Segnaposto contenuto 3"/>
          <p:cNvSpPr>
            <a:spLocks noGrp="1"/>
          </p:cNvSpPr>
          <p:nvPr>
            <p:ph idx="1"/>
          </p:nvPr>
        </p:nvSpPr>
        <p:spPr>
          <a:xfrm>
            <a:off x="257035" y="1282890"/>
            <a:ext cx="9391932" cy="3454600"/>
          </a:xfrm>
        </p:spPr>
        <p:txBody>
          <a:bodyPr>
            <a:spAutoFit/>
          </a:bodyPr>
          <a:lstStyle/>
          <a:p>
            <a:pPr marL="0" indent="0" algn="just">
              <a:lnSpc>
                <a:spcPts val="2000"/>
              </a:lnSpc>
              <a:buNone/>
            </a:pPr>
            <a:r>
              <a:rPr lang="it-IT" dirty="0"/>
              <a:t>Dall'analisi dell'organizzazione dei giochi tradizionali si è constatata la divisione in 5 macro aree. Questa proliferazione limita pesantemente la flessibilità di gestione della offerta di gioco, ovvero del core dell’offerta del casinò.</a:t>
            </a:r>
          </a:p>
          <a:p>
            <a:pPr marL="0" indent="0" algn="just">
              <a:lnSpc>
                <a:spcPts val="2000"/>
              </a:lnSpc>
              <a:buNone/>
            </a:pPr>
            <a:r>
              <a:rPr lang="it-IT" dirty="0"/>
              <a:t>Il piano prevede la riduzione delle aree di giochi tradizionali in un massimo di 2 aree, al fine di ottenere una migliore organizzazione del lavoro ed una maggiore efficacia dell’offerta.</a:t>
            </a:r>
          </a:p>
          <a:p>
            <a:pPr marL="0" indent="0" algn="just">
              <a:lnSpc>
                <a:spcPts val="2000"/>
              </a:lnSpc>
              <a:buNone/>
            </a:pPr>
            <a:r>
              <a:rPr lang="it-IT" dirty="0"/>
              <a:t>L’apertura dei tavoli deve essere adeguata alla domanda e l’organizzazione del personale deve essere funzionale a tale obiettivo. Occorre quindi che vi sia la disponibilità del personale interessato ad aderire al nuovo modello organizzativo.</a:t>
            </a:r>
          </a:p>
          <a:p>
            <a:pPr marL="0" indent="0" algn="just">
              <a:lnSpc>
                <a:spcPts val="2000"/>
              </a:lnSpc>
              <a:buNone/>
            </a:pPr>
            <a:r>
              <a:rPr lang="it-IT" dirty="0"/>
              <a:t>La flessibilità di aprire e/o chiudere tavoli seguendo il flusso delle giocate, garantisce una resa maggiore dal flusso dei giocatori, adeguando l'offerta in tempo reale ai gusti dei clienti.</a:t>
            </a:r>
          </a:p>
          <a:p>
            <a:pPr marL="0" indent="0" algn="just">
              <a:lnSpc>
                <a:spcPts val="2000"/>
              </a:lnSpc>
              <a:buNone/>
            </a:pPr>
            <a:r>
              <a:rPr lang="it-IT" dirty="0"/>
              <a:t>Dalla riorganizzazione delle sale da gioco ci si attende una maggiore resa, sia in termini di un maggior volume di giocate, sia in termini di efficienza lavorativa. </a:t>
            </a:r>
          </a:p>
        </p:txBody>
      </p:sp>
    </p:spTree>
    <p:extLst>
      <p:ext uri="{BB962C8B-B14F-4D97-AF65-F5344CB8AC3E}">
        <p14:creationId xmlns:p14="http://schemas.microsoft.com/office/powerpoint/2010/main" val="1949451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spAutoFit/>
          </a:bodyPr>
          <a:lstStyle/>
          <a:p>
            <a:pPr marL="0" indent="0" algn="just">
              <a:buNone/>
            </a:pPr>
            <a:r>
              <a:rPr lang="it-IT" dirty="0"/>
              <a:t>La Slot-Machine è diventata il gioco più diffuso. </a:t>
            </a:r>
          </a:p>
          <a:p>
            <a:pPr marL="0" indent="0" algn="just">
              <a:buNone/>
            </a:pPr>
            <a:r>
              <a:rPr lang="it-IT" dirty="0"/>
              <a:t>La grande quantità di modelli offerti, unita alla semplicità della sua utilizzazione, rende questo gioco accessibile ad una vastissima tipologia di persone, dal giocatore assiduo fino al giocatore per puro divertimento. </a:t>
            </a:r>
          </a:p>
          <a:p>
            <a:pPr marL="0" indent="0" algn="just">
              <a:buNone/>
            </a:pPr>
            <a:r>
              <a:rPr lang="it-IT" dirty="0"/>
              <a:t>Poiché questo settore dell’offerta è altamente remunerativo, per migliorare i risultati complessivi è necessario affrontarlo con la medesima attenzione e con le medesime forme di accoglienza del gioco cosiddetto lavorato.</a:t>
            </a:r>
          </a:p>
          <a:p>
            <a:pPr marL="0" indent="0" algn="just">
              <a:buNone/>
            </a:pPr>
            <a:r>
              <a:rPr lang="it-IT" dirty="0"/>
              <a:t> L’appassionato di Slot-Machine in genere si affeziona ad una macchina mentre la grande massa è attratta dai sempre nuovi modelli che devono saper interpretare il gradimento del pubblico. </a:t>
            </a:r>
          </a:p>
          <a:p>
            <a:pPr marL="0" indent="0" algn="just">
              <a:buNone/>
            </a:pPr>
            <a:r>
              <a:rPr lang="it-IT" dirty="0"/>
              <a:t>Il progetto di riorganizzare la sala “Gold River“ con la presenza di tavoli di gioco americano e di Slot-Machine è una formula già sperimentata che ha ottenuto grande successo in passato e che oggi è ancora attuale. Si ha, in questo caso, l’impressione di essere in un casinò e non in una semplice sala da gioco. </a:t>
            </a:r>
          </a:p>
          <a:p>
            <a:pPr marL="0" indent="0" algn="just">
              <a:buNone/>
            </a:pPr>
            <a:r>
              <a:rPr lang="it-IT" dirty="0"/>
              <a:t>L’appassionato di gioco elettronico di buon livello deve godere delle medesime attenzioni del giocatore di roulette tanto che si deve stabilire tra i giocatori il più cordiale rapporto, favorito dalle serate di gala organizzate. Insomma anche per il reparto Slot-Machine: promozioni, incentivi, ospitalità, cura del cliente e collaborazioni mirate. Il massimo sforzo deve essere concentrato sull’incremento delle presenze più che sull’aumento del volume delle giocate da parte del singolo.</a:t>
            </a:r>
          </a:p>
          <a:p>
            <a:pPr marL="0" indent="0" algn="just">
              <a:buNone/>
            </a:pPr>
            <a:r>
              <a:rPr lang="it-IT" dirty="0"/>
              <a:t>Nello specifico intendiamo ridurre il numero delle macchine, razionalizzandone il lay-out, aumentando così nel contempo la resa media giornaliera unitaria ipotizzando realisticamente un incremento degli incassi pari 7% del fatturato attuale.</a:t>
            </a:r>
          </a:p>
          <a:p>
            <a:pPr marL="0" indent="0" algn="just">
              <a:buNone/>
            </a:pPr>
            <a:endParaRPr lang="it-IT" sz="1200" dirty="0"/>
          </a:p>
        </p:txBody>
      </p:sp>
      <p:sp>
        <p:nvSpPr>
          <p:cNvPr id="4" name="Sottotitolo 3"/>
          <p:cNvSpPr>
            <a:spLocks noGrp="1"/>
          </p:cNvSpPr>
          <p:nvPr>
            <p:ph type="subTitle" idx="13"/>
          </p:nvPr>
        </p:nvSpPr>
        <p:spPr>
          <a:xfrm>
            <a:off x="257035" y="584345"/>
            <a:ext cx="8945580" cy="330055"/>
          </a:xfrm>
        </p:spPr>
        <p:txBody>
          <a:bodyPr>
            <a:normAutofit lnSpcReduction="10000"/>
          </a:bodyPr>
          <a:lstStyle/>
          <a:p>
            <a:r>
              <a:rPr lang="it-IT" dirty="0"/>
              <a:t>a) Riorganizzazione Sale da Gioco – Riorganizzazione Area Slot Machine</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53</a:t>
            </a:fld>
            <a:endParaRPr lang="it-IT"/>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2564042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74319" y="1282890"/>
            <a:ext cx="9374647" cy="2964914"/>
          </a:xfrm>
        </p:spPr>
        <p:txBody>
          <a:bodyPr>
            <a:spAutoFit/>
          </a:bodyPr>
          <a:lstStyle/>
          <a:p>
            <a:pPr marL="0" indent="0" algn="just">
              <a:lnSpc>
                <a:spcPts val="2000"/>
              </a:lnSpc>
              <a:buNone/>
            </a:pPr>
            <a:r>
              <a:rPr lang="it-IT" dirty="0"/>
              <a:t>La vasta gamma di giochi che viene offerta deve essere mantenuta, anzi addirittura ampliata mediante l’introduzione di giochi completamente nuovi nella modalità di gioco e nella loro organizzazione, avendo presente la diversa affluenza nell’arco della medesima giornata e nei differenti giorni della settimana.</a:t>
            </a:r>
          </a:p>
          <a:p>
            <a:pPr marL="0" indent="0" algn="just">
              <a:lnSpc>
                <a:spcPts val="2000"/>
              </a:lnSpc>
              <a:buNone/>
            </a:pPr>
            <a:r>
              <a:rPr lang="it-IT" dirty="0"/>
              <a:t>Si stanno elaborando nuove proposte di gioco destinate a categorie ben precise di giocatori di cui conosciamo gusti ed abitudini (per esempio clienti cinesi, russi, thailandesi).</a:t>
            </a:r>
          </a:p>
          <a:p>
            <a:pPr marL="0" indent="0" algn="just">
              <a:lnSpc>
                <a:spcPts val="2000"/>
              </a:lnSpc>
              <a:buNone/>
            </a:pPr>
            <a:r>
              <a:rPr lang="it-IT" dirty="0"/>
              <a:t>Importante è pure garantire una razionale distribuzione dei tavoli da gioco in modo da favorire la possibilità per il cliente di giocare su più tavoli.</a:t>
            </a:r>
          </a:p>
          <a:p>
            <a:pPr marL="0" indent="0" algn="just">
              <a:lnSpc>
                <a:spcPts val="2000"/>
              </a:lnSpc>
              <a:buNone/>
            </a:pPr>
            <a:r>
              <a:rPr lang="it-IT" dirty="0"/>
              <a:t>Disporre quindi di personale che pratica il maggior numero di giochi presenti in sala consente ai responsabili della gestione del gioco di rispondere adeguatamente alle richieste del momento.</a:t>
            </a:r>
          </a:p>
          <a:p>
            <a:pPr marL="0" indent="0" algn="just">
              <a:lnSpc>
                <a:spcPts val="2000"/>
              </a:lnSpc>
              <a:buNone/>
            </a:pPr>
            <a:r>
              <a:rPr lang="it-IT" dirty="0"/>
              <a:t>Tutto ciò che costituisce novità, se presentata nel modo giusto, attira clientela ed incrementa le giocate.</a:t>
            </a:r>
          </a:p>
        </p:txBody>
      </p:sp>
      <p:sp>
        <p:nvSpPr>
          <p:cNvPr id="4" name="Sottotitolo 3"/>
          <p:cNvSpPr>
            <a:spLocks noGrp="1"/>
          </p:cNvSpPr>
          <p:nvPr>
            <p:ph type="subTitle" idx="13"/>
          </p:nvPr>
        </p:nvSpPr>
        <p:spPr>
          <a:xfrm>
            <a:off x="257034" y="584345"/>
            <a:ext cx="8687673" cy="330055"/>
          </a:xfrm>
        </p:spPr>
        <p:txBody>
          <a:bodyPr>
            <a:normAutofit lnSpcReduction="10000"/>
          </a:bodyPr>
          <a:lstStyle/>
          <a:p>
            <a:r>
              <a:rPr lang="it-IT" dirty="0"/>
              <a:t>a) Riorganizzazione Sale da Gioco – Ampliamento Gamma di Offerta Giochi</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54</a:t>
            </a:fld>
            <a:endParaRPr lang="it-IT"/>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9953569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052123"/>
            <a:ext cx="9391932" cy="5350183"/>
          </a:xfrm>
        </p:spPr>
        <p:txBody>
          <a:bodyPr>
            <a:spAutoFit/>
          </a:bodyPr>
          <a:lstStyle/>
          <a:p>
            <a:pPr marL="0" indent="0" algn="just">
              <a:lnSpc>
                <a:spcPts val="1700"/>
              </a:lnSpc>
              <a:buNone/>
            </a:pPr>
            <a:r>
              <a:rPr lang="it-IT" dirty="0"/>
              <a:t>La proposta di gioco “live”, mira a riprodurre, nel mondo virtuale, l’emozione del gioco dal vivo attraverso l’interazione con il croupier. </a:t>
            </a:r>
          </a:p>
          <a:p>
            <a:pPr marL="0" indent="0" algn="just">
              <a:lnSpc>
                <a:spcPts val="1700"/>
              </a:lnSpc>
              <a:buNone/>
            </a:pPr>
            <a:r>
              <a:rPr lang="it-IT" dirty="0"/>
              <a:t>I servizi live saranno offerti come provider, quindi in un modello B2B, ospiti su piattaforme di concessionari dell’on line. L’autorizzazione come Casinò è una grossa opportunità in tal senso in quanto gli attuali fornitori si appoggiano tutti su casinò esteri (certamente meno affidabili e con meno garanzie di controllo). </a:t>
            </a:r>
          </a:p>
          <a:p>
            <a:pPr marL="0" indent="0" algn="just">
              <a:lnSpc>
                <a:spcPts val="1700"/>
              </a:lnSpc>
              <a:buNone/>
            </a:pPr>
            <a:r>
              <a:rPr lang="it-IT" dirty="0"/>
              <a:t>L’offerta live sarà arricchita con la realizzazione di giochi totalmente virtuali quali slot machine, </a:t>
            </a:r>
            <a:r>
              <a:rPr lang="it-IT" dirty="0" err="1"/>
              <a:t>table</a:t>
            </a:r>
            <a:r>
              <a:rPr lang="it-IT" dirty="0"/>
              <a:t> games, video poker. </a:t>
            </a:r>
          </a:p>
          <a:p>
            <a:pPr marL="0" indent="0" algn="just">
              <a:lnSpc>
                <a:spcPts val="1700"/>
              </a:lnSpc>
              <a:buNone/>
            </a:pPr>
            <a:r>
              <a:rPr lang="it-IT" dirty="0"/>
              <a:t>Il connubio tra struttura reale (Casinò, </a:t>
            </a:r>
            <a:r>
              <a:rPr lang="it-IT" dirty="0" err="1"/>
              <a:t>Grand</a:t>
            </a:r>
            <a:r>
              <a:rPr lang="it-IT" dirty="0"/>
              <a:t> Hotel, Resort, Spa…) ed il mondo virtuale consentirà di realizzare una duplice operazione di marketing: da un lato fidelizzerà il giocatore che frequenta il casino offrendogli la possibilità di continuare la propria esperienza di gioco anche da casa; dall’altro promuoverà il casino offrendo ai giocatori online bonus ed eventi ad essi riservati a condizioni particolari.</a:t>
            </a:r>
          </a:p>
          <a:p>
            <a:pPr marL="0" indent="0" algn="just">
              <a:lnSpc>
                <a:spcPts val="1700"/>
              </a:lnSpc>
              <a:buNone/>
            </a:pPr>
            <a:r>
              <a:rPr lang="it-IT" dirty="0"/>
              <a:t>Un croupier in lingua italiana rende sicuramente più accattivante Gioco Live in quanto è possibile introdurre una componente di intrattenimento che può esprimersi in varie forme (chiarimenti sul gioco, risposte dal vivo ad interventi in chat dei giocatori, saluti ai giocatori abituali, complimenti alle vincite…). Il Casinò de la </a:t>
            </a:r>
            <a:r>
              <a:rPr lang="it-IT" dirty="0" err="1"/>
              <a:t>Vallée</a:t>
            </a:r>
            <a:r>
              <a:rPr lang="it-IT" dirty="0"/>
              <a:t> sarebbe il primo ad introdurre una offerta di gioco così strutturata.</a:t>
            </a:r>
          </a:p>
          <a:p>
            <a:pPr marL="0" indent="0" algn="just">
              <a:lnSpc>
                <a:spcPts val="1700"/>
              </a:lnSpc>
              <a:buNone/>
            </a:pPr>
            <a:r>
              <a:rPr lang="it-IT" dirty="0"/>
              <a:t>Il Gioco Live prevede l’utilizzo di un filmato in diretta (streaming video) che mostra un croupier che effettua le diverse operazioni: lancio della pallina di una roulette piuttosto che distribuzione di una mano di </a:t>
            </a:r>
            <a:r>
              <a:rPr lang="it-IT" dirty="0" err="1"/>
              <a:t>Blackjack</a:t>
            </a:r>
            <a:r>
              <a:rPr lang="it-IT" dirty="0"/>
              <a:t> o Baccarat. Il filmato è naturalmente dotato di audio ed il croupier può parlare con i giocatori che eventualmente hanno la possibilità di interagire attraverso un canale chat. Il croupier può sottolineare le diverse fasi di gioco commentando gli esiti verificatisi oppure l’ingresso e l’uscita dei giocatori e le loro vincite più emozionanti. </a:t>
            </a:r>
          </a:p>
          <a:p>
            <a:pPr marL="0" indent="0" algn="just">
              <a:lnSpc>
                <a:spcPts val="1700"/>
              </a:lnSpc>
              <a:buNone/>
            </a:pPr>
            <a:r>
              <a:rPr lang="it-IT" dirty="0"/>
              <a:t>Il progetto </a:t>
            </a:r>
            <a:r>
              <a:rPr lang="it-IT" i="1" dirty="0"/>
              <a:t>Giochi Live </a:t>
            </a:r>
            <a:r>
              <a:rPr lang="it-IT" dirty="0"/>
              <a:t>ha lo scopo di utilizzare il brand, la struttura ed il know-how nel settore dei giochi da casinò vantato dal Casinò de la </a:t>
            </a:r>
            <a:r>
              <a:rPr lang="it-IT" dirty="0" err="1"/>
              <a:t>Vallée</a:t>
            </a:r>
            <a:r>
              <a:rPr lang="it-IT" dirty="0"/>
              <a:t> per avviare la “virtualizzazione” della propria proposta attraverso la rete Internet.</a:t>
            </a:r>
          </a:p>
        </p:txBody>
      </p:sp>
      <p:sp>
        <p:nvSpPr>
          <p:cNvPr id="4" name="Sottotitolo 3"/>
          <p:cNvSpPr>
            <a:spLocks noGrp="1"/>
          </p:cNvSpPr>
          <p:nvPr>
            <p:ph type="subTitle" idx="13"/>
          </p:nvPr>
        </p:nvSpPr>
        <p:spPr>
          <a:xfrm>
            <a:off x="257034" y="584345"/>
            <a:ext cx="9378455" cy="330055"/>
          </a:xfrm>
        </p:spPr>
        <p:txBody>
          <a:bodyPr>
            <a:normAutofit lnSpcReduction="10000"/>
          </a:bodyPr>
          <a:lstStyle/>
          <a:p>
            <a:r>
              <a:rPr lang="it-IT" dirty="0"/>
              <a:t>a) Riorganizzazione Sale da Gioco – Nuove Offerte di Gioco: Giochi Live</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55</a:t>
            </a:fld>
            <a:endParaRPr lang="it-IT"/>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9375595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79895" y="1001639"/>
            <a:ext cx="9391932" cy="5016758"/>
          </a:xfrm>
        </p:spPr>
        <p:txBody>
          <a:bodyPr>
            <a:spAutoFit/>
          </a:bodyPr>
          <a:lstStyle/>
          <a:p>
            <a:pPr marL="0" indent="0" algn="just">
              <a:buNone/>
            </a:pPr>
            <a:r>
              <a:rPr lang="it-IT" dirty="0"/>
              <a:t>Negli ultimi anni si è sviluppata sempre di più la tecnologia che consente allo spettatore di vivere esperienze sensoriali entusiasmanti, immergendosi completamente negli ambienti dell’azione, superando i classici modi di vedere o usufruire dei media su uno schermo piatto.</a:t>
            </a:r>
          </a:p>
          <a:p>
            <a:pPr marL="0" indent="0" algn="just">
              <a:buNone/>
            </a:pPr>
            <a:r>
              <a:rPr lang="it-IT" dirty="0"/>
              <a:t>L’ultimissima frontiera è il VR (Virtual Reality) che, implementato presso il Casinò, potrebbe costituire il primo progetto al mondo di Gioco in Contesto </a:t>
            </a:r>
            <a:r>
              <a:rPr lang="it-IT" dirty="0" err="1"/>
              <a:t>Virtualizzato</a:t>
            </a:r>
            <a:r>
              <a:rPr lang="it-IT" dirty="0"/>
              <a:t> ("GCV"). Il GCV prevede una sala con uno o più tavoli da gioco “reali” con croupier e giocatori e l’ambiente circostante (preferibilmente di forma circolare) virtualizzato ovvero riprodotto proiettando contenuti acquisiti a 360° (con sistemi di camere professionali) di ambienti reali o ricostruiti per mezzo di computer grafica. </a:t>
            </a:r>
          </a:p>
          <a:p>
            <a:pPr marL="0" indent="0" algn="just">
              <a:buNone/>
            </a:pPr>
            <a:r>
              <a:rPr lang="it-IT" dirty="0"/>
              <a:t>I contenuti non sono immagini fisse, ma sono contributi in movimento. All’interno di ogni “contesto” (un deserto, un’isola nell’oceano, un fondale marino, un bosco, lo spazio) possono esserci delle “storie” o “episodi” con un filo narrativo che danno spessore all’ambientazione. La proiezione non è limitata alle superfici piatte ma sono previsti degli oggetti tridimensionali di forme varie che, posizionati nell’ambiente, riceveranno dei propri “abiti” (in gergo "</a:t>
            </a:r>
            <a:r>
              <a:rPr lang="it-IT" dirty="0" err="1"/>
              <a:t>skin</a:t>
            </a:r>
            <a:r>
              <a:rPr lang="it-IT" dirty="0"/>
              <a:t>”). Un semplice cubo può diventare una cassa di legno con la scritta “</a:t>
            </a:r>
            <a:r>
              <a:rPr lang="it-IT" dirty="0" err="1"/>
              <a:t>Explosives</a:t>
            </a:r>
            <a:r>
              <a:rPr lang="it-IT" dirty="0"/>
              <a:t>” nell’ambientazione Far West o un baule del tesoro sul fondale dell’oceano. Potrebbe, infine, diventare un pannello di controllo in una navicella spaziale.</a:t>
            </a:r>
          </a:p>
          <a:p>
            <a:pPr marL="0" indent="0" algn="just">
              <a:buNone/>
            </a:pPr>
            <a:r>
              <a:rPr lang="it-IT" dirty="0"/>
              <a:t>Tra i vantaggi di una soluzione proiettata abbiamo, quindi, la possibilità di passare da una situazione all’altra, nel giro di qualche secondo. Le possibilità di espandibilità sono davvero infinite e va ribadito che il Casino le realizzerà in anteprima mondiale, quindi con un effetto di promozione senza eguali. </a:t>
            </a:r>
          </a:p>
          <a:p>
            <a:pPr marL="0" indent="0" algn="just">
              <a:buNone/>
            </a:pPr>
            <a:r>
              <a:rPr lang="it-IT" dirty="0"/>
              <a:t>Una soluzione simile è stata realizzata in occasione dell’Expo nel padiglione del Kazakhstan, ma non è mai stata applicata nella sua interezza in ambienti finalizzati alla raccolta del gioco.</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ottotitolo 3"/>
          <p:cNvSpPr>
            <a:spLocks noGrp="1"/>
          </p:cNvSpPr>
          <p:nvPr>
            <p:ph type="subTitle" idx="13"/>
          </p:nvPr>
        </p:nvSpPr>
        <p:spPr>
          <a:xfrm>
            <a:off x="257034" y="584345"/>
            <a:ext cx="9648966" cy="330055"/>
          </a:xfrm>
        </p:spPr>
        <p:txBody>
          <a:bodyPr>
            <a:normAutofit lnSpcReduction="10000"/>
          </a:bodyPr>
          <a:lstStyle/>
          <a:p>
            <a:r>
              <a:rPr lang="it-IT" dirty="0"/>
              <a:t>a) Riorganizzazione Sale da Gioco – Nuove Offerte di Gioco: Gioco in Contesto </a:t>
            </a:r>
            <a:r>
              <a:rPr lang="it-IT" dirty="0" err="1"/>
              <a:t>Virtualizzato</a:t>
            </a:r>
            <a:endParaRPr lang="it-IT" dirty="0"/>
          </a:p>
        </p:txBody>
      </p:sp>
      <p:sp>
        <p:nvSpPr>
          <p:cNvPr id="4" name="Segnaposto numero diapositiva 3"/>
          <p:cNvSpPr>
            <a:spLocks noGrp="1"/>
          </p:cNvSpPr>
          <p:nvPr>
            <p:ph type="sldNum" sz="quarter" idx="12"/>
          </p:nvPr>
        </p:nvSpPr>
        <p:spPr/>
        <p:txBody>
          <a:bodyPr/>
          <a:lstStyle/>
          <a:p>
            <a:fld id="{469478AE-E41C-4998-8501-3E5F968BCBEE}" type="slidenum">
              <a:rPr lang="it-IT" smtClean="0"/>
              <a:pPr/>
              <a:t>56</a:t>
            </a:fld>
            <a:endParaRPr lang="it-IT"/>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869432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282890"/>
            <a:ext cx="9391932" cy="3554819"/>
          </a:xfrm>
        </p:spPr>
        <p:txBody>
          <a:bodyPr>
            <a:spAutoFit/>
          </a:bodyPr>
          <a:lstStyle/>
          <a:p>
            <a:pPr marL="0" indent="0" algn="just">
              <a:buNone/>
            </a:pPr>
            <a:r>
              <a:rPr lang="it-IT" dirty="0"/>
              <a:t>Complementarmente al progetto Giochi Live, il progetto prevede altresì lo sviluppo e la customizzazione di giochi destinati all’offerta online e non basati su eventi live (cd RNG, Random </a:t>
            </a:r>
            <a:r>
              <a:rPr lang="it-IT" dirty="0" err="1"/>
              <a:t>Number</a:t>
            </a:r>
            <a:r>
              <a:rPr lang="it-IT" dirty="0"/>
              <a:t> Generator), con la caratterizzazione del “Casino de la </a:t>
            </a:r>
            <a:r>
              <a:rPr lang="it-IT" dirty="0" err="1"/>
              <a:t>Vallée</a:t>
            </a:r>
            <a:r>
              <a:rPr lang="it-IT" dirty="0"/>
              <a:t>”. </a:t>
            </a:r>
          </a:p>
          <a:p>
            <a:pPr marL="0" indent="0" algn="just">
              <a:buNone/>
            </a:pPr>
            <a:r>
              <a:rPr lang="it-IT" dirty="0"/>
              <a:t>Normalmente i prodotti offerti da un provider trovano spazio nel portale di gioco che li ospita in uno spazio comune, confondendosi quindi con gli altri prodotti offerti dalla piattaforma ospite. Nel caso del Casinò si faranno accordi commerciali soltanto con quei portali che accetteranno di avere una sezione staccata, dedicata ai prodotti del Casinò, mantenendo quindi una propria autonomia d'immagine che diventerà motivo di esclusività.</a:t>
            </a:r>
          </a:p>
          <a:p>
            <a:pPr marL="0" indent="0" algn="just">
              <a:buNone/>
            </a:pPr>
            <a:r>
              <a:rPr lang="it-IT" dirty="0"/>
              <a:t>La principale categoria di giochi di questo tipo sono le slot machine ma i </a:t>
            </a:r>
            <a:r>
              <a:rPr lang="it-IT" i="1" dirty="0" err="1"/>
              <a:t>table</a:t>
            </a:r>
            <a:r>
              <a:rPr lang="it-IT" i="1" dirty="0"/>
              <a:t> games </a:t>
            </a:r>
            <a:r>
              <a:rPr lang="it-IT" dirty="0"/>
              <a:t>ed i </a:t>
            </a:r>
            <a:r>
              <a:rPr lang="it-IT" i="1" dirty="0"/>
              <a:t>video poker </a:t>
            </a:r>
            <a:r>
              <a:rPr lang="it-IT" dirty="0"/>
              <a:t>completeranno l’offerta. Non sarà necessario realizzare tali giochi ex novo ma sarà possibile effettuare soltanto un restyling grafico di giochi esistenti al fine di conferire l’aspetto esclusivo che caratterizzerà l’intera proposta.</a:t>
            </a:r>
          </a:p>
          <a:p>
            <a:pPr marL="0" indent="0" algn="just">
              <a:buNone/>
            </a:pPr>
            <a:r>
              <a:rPr lang="it-IT" dirty="0"/>
              <a:t>Questi giochi possono essere proposti ai giocatori attraverso una rete locale (LAN, Intranet, </a:t>
            </a:r>
            <a:r>
              <a:rPr lang="it-IT" dirty="0" err="1"/>
              <a:t>etc</a:t>
            </a:r>
            <a:r>
              <a:rPr lang="it-IT" dirty="0"/>
              <a:t>), su dispositivi in loro possesso (notebook, tablet, smartphone…) oppure utilizzando dispositivi dello stesso tipo messi a disposizione dal Casino. Questo significa poter giocare anche in ambienti della struttura diversi dalla sala preposta: camere e sale dell’albergo, spa, bar.</a:t>
            </a:r>
          </a:p>
        </p:txBody>
      </p:sp>
      <p:sp>
        <p:nvSpPr>
          <p:cNvPr id="4" name="Sottotitolo 3"/>
          <p:cNvSpPr>
            <a:spLocks noGrp="1"/>
          </p:cNvSpPr>
          <p:nvPr>
            <p:ph type="subTitle" idx="13"/>
          </p:nvPr>
        </p:nvSpPr>
        <p:spPr/>
        <p:txBody>
          <a:bodyPr>
            <a:normAutofit lnSpcReduction="10000"/>
          </a:bodyPr>
          <a:lstStyle/>
          <a:p>
            <a:r>
              <a:rPr lang="it-IT" dirty="0"/>
              <a:t>a) Riorganizzazione Sale da Gioco – Nuove Offerte di Gioco: RNG</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57</a:t>
            </a:fld>
            <a:endParaRPr lang="it-IT"/>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374352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005798"/>
            <a:ext cx="9391932" cy="5395002"/>
          </a:xfrm>
        </p:spPr>
        <p:txBody>
          <a:bodyPr>
            <a:spAutoFit/>
          </a:bodyPr>
          <a:lstStyle/>
          <a:p>
            <a:pPr marL="0" indent="0" algn="just">
              <a:buNone/>
            </a:pPr>
            <a:r>
              <a:rPr lang="it-IT" dirty="0"/>
              <a:t>L’attività di marketing si deve svolgere a 360° utilizzando sistemi già collaudati e sistemi da sperimentare con l’obiettivo di attrarre nelle sale il maggior numero di clienti possibile, considerando che la pubblicità istituzionale non produce risultati apprezzabili (anche per i vincoli di legge).</a:t>
            </a:r>
          </a:p>
          <a:p>
            <a:pPr marL="0" indent="0" algn="just">
              <a:buNone/>
            </a:pPr>
            <a:r>
              <a:rPr lang="it-IT" dirty="0"/>
              <a:t>Le iniziative maggiormente efficaci sono:</a:t>
            </a:r>
          </a:p>
          <a:p>
            <a:pPr lvl="0" algn="just">
              <a:buFontTx/>
              <a:buChar char="-"/>
            </a:pPr>
            <a:r>
              <a:rPr lang="it-IT" dirty="0"/>
              <a:t>gli inviti a manifestazioni od eventi legati al lusso (serate di gala, serate a tema, sfilate di moda, spettacoli, raduni)</a:t>
            </a:r>
          </a:p>
          <a:p>
            <a:pPr lvl="0" algn="just">
              <a:buFontTx/>
              <a:buChar char="-"/>
            </a:pPr>
            <a:r>
              <a:rPr lang="it-IT" dirty="0"/>
              <a:t>le grandi attrazioni e gli incontri sportivi organizzati nel Paese (boxe, </a:t>
            </a:r>
            <a:r>
              <a:rPr lang="it-IT" dirty="0" err="1"/>
              <a:t>Chess</a:t>
            </a:r>
            <a:r>
              <a:rPr lang="it-IT" dirty="0"/>
              <a:t> Box)</a:t>
            </a:r>
          </a:p>
          <a:p>
            <a:pPr lvl="0" algn="just">
              <a:buFontTx/>
              <a:buChar char="-"/>
            </a:pPr>
            <a:r>
              <a:rPr lang="it-IT" dirty="0"/>
              <a:t>l’ospitalità alberghiera e ristorazione per i clienti del Casinò</a:t>
            </a:r>
          </a:p>
          <a:p>
            <a:pPr lvl="0" algn="just">
              <a:buFontTx/>
              <a:buChar char="-"/>
            </a:pPr>
            <a:r>
              <a:rPr lang="it-IT" dirty="0"/>
              <a:t>eventi "</a:t>
            </a:r>
            <a:r>
              <a:rPr lang="it-IT" dirty="0" err="1"/>
              <a:t>food</a:t>
            </a:r>
            <a:r>
              <a:rPr lang="it-IT" dirty="0"/>
              <a:t>" e degustazioni</a:t>
            </a:r>
          </a:p>
          <a:p>
            <a:pPr lvl="0" algn="just">
              <a:buFontTx/>
              <a:buChar char="-"/>
            </a:pPr>
            <a:r>
              <a:rPr lang="it-IT" dirty="0"/>
              <a:t>la collaborazione con i soggetti/ professionisti in grado di veicolare nuova clientela.</a:t>
            </a:r>
          </a:p>
          <a:p>
            <a:pPr marL="0" indent="0" algn="just">
              <a:buNone/>
            </a:pPr>
            <a:endParaRPr lang="it-IT" dirty="0"/>
          </a:p>
          <a:p>
            <a:pPr marL="0" indent="0" algn="just">
              <a:buNone/>
            </a:pPr>
            <a:r>
              <a:rPr lang="it-IT" dirty="0"/>
              <a:t>Particolari promozioni possono interessare tanto il cliente abituale che il turista di passaggio, tra di esse la gratuità dell’ingresso nelle sale, la gratuità del parcheggio, omaggi, consumazioni offerte.</a:t>
            </a:r>
          </a:p>
          <a:p>
            <a:pPr marL="0" indent="0" algn="just">
              <a:buNone/>
            </a:pPr>
            <a:r>
              <a:rPr lang="it-IT" dirty="0"/>
              <a:t>Si prevede la creazione del reparto P.R. che deve, oltre alla cura dei clienti abituali, mettere in campo le azioni di ricerca e presa di contatto della potenziale clientela. </a:t>
            </a:r>
          </a:p>
          <a:p>
            <a:pPr marL="0" indent="0" algn="just">
              <a:buNone/>
            </a:pPr>
            <a:r>
              <a:rPr lang="it-IT" dirty="0"/>
              <a:t>Interessante anche organizzare eventi, manifestazioni, premi ed omaggi in collaborazione con grandi marchi.</a:t>
            </a:r>
          </a:p>
          <a:p>
            <a:pPr marL="0" indent="0" algn="just">
              <a:buNone/>
            </a:pPr>
            <a:r>
              <a:rPr lang="it-IT" dirty="0"/>
              <a:t>Particolarmente importante è la collaborazione con le più prestigiose strutture ricettive della Valle d’Aosta.</a:t>
            </a:r>
          </a:p>
          <a:p>
            <a:pPr marL="0" indent="0" algn="just">
              <a:buNone/>
            </a:pPr>
            <a:r>
              <a:rPr lang="it-IT" dirty="0"/>
              <a:t>L’organizzazione poi, attraverso le agenzie di viaggio, di viaggi riservati ai giocatori a particolari condizioni.</a:t>
            </a:r>
          </a:p>
          <a:p>
            <a:pPr marL="0" indent="0" algn="just">
              <a:buNone/>
            </a:pPr>
            <a:r>
              <a:rPr lang="it-IT" dirty="0"/>
              <a:t>Sono da sperimentare iniziative nuove.</a:t>
            </a:r>
          </a:p>
        </p:txBody>
      </p:sp>
      <p:sp>
        <p:nvSpPr>
          <p:cNvPr id="4" name="Sottotitolo 3"/>
          <p:cNvSpPr>
            <a:spLocks noGrp="1"/>
          </p:cNvSpPr>
          <p:nvPr>
            <p:ph type="subTitle" idx="13"/>
          </p:nvPr>
        </p:nvSpPr>
        <p:spPr/>
        <p:txBody>
          <a:bodyPr>
            <a:normAutofit lnSpcReduction="10000"/>
          </a:bodyPr>
          <a:lstStyle/>
          <a:p>
            <a:r>
              <a:rPr lang="it-IT" dirty="0"/>
              <a:t>a) Riorganizzazione Sale da Gioco – Marketing </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58</a:t>
            </a:fld>
            <a:endParaRPr lang="it-IT"/>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726594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035750"/>
            <a:ext cx="9391932" cy="5439951"/>
          </a:xfrm>
        </p:spPr>
        <p:txBody>
          <a:bodyPr>
            <a:spAutoFit/>
          </a:bodyPr>
          <a:lstStyle/>
          <a:p>
            <a:pPr marL="0" indent="0">
              <a:lnSpc>
                <a:spcPts val="1700"/>
              </a:lnSpc>
              <a:buNone/>
            </a:pPr>
            <a:r>
              <a:rPr lang="it-IT" dirty="0"/>
              <a:t>La struttura del Casino comprende anche servizi non strettamente legati all’offerta di gioco.</a:t>
            </a:r>
          </a:p>
          <a:p>
            <a:pPr marL="0" indent="0">
              <a:lnSpc>
                <a:spcPts val="1700"/>
              </a:lnSpc>
              <a:buNone/>
            </a:pPr>
            <a:r>
              <a:rPr lang="it-IT" dirty="0"/>
              <a:t>L’intrattenimento fornito attraverso spettacoli musicali e teatrali, piano bar, eventi sportivi andrà vantaggiosamente riprodotto su web per i tanti giocatori che non hanno la possibilità di assistere dal vivo. Questo rappresenterà un elemento innovativo finora assente nel panorama dell’offerta di gioco online. Lo streaming video degli eventi risulterà completamente integrato nel pacchetto fornito agli operatori che non necessiteranno di alcuna ulteriore attività tecnica per proporre tali contenuti ai propri giocatori.</a:t>
            </a:r>
          </a:p>
          <a:p>
            <a:pPr marL="0" indent="0">
              <a:lnSpc>
                <a:spcPts val="1700"/>
              </a:lnSpc>
              <a:buNone/>
            </a:pPr>
            <a:r>
              <a:rPr lang="it-IT" dirty="0"/>
              <a:t>L’accesso a tali contenuti dovrà essere riservato esclusivamente ai giocatori in possesso di determinate caratteristiche di volta in volta specificate. A titolo puramente esemplificativo e non esaustivo, tali caratteristiche potrebbero essere:</a:t>
            </a:r>
          </a:p>
          <a:p>
            <a:pPr>
              <a:lnSpc>
                <a:spcPts val="1700"/>
              </a:lnSpc>
            </a:pPr>
            <a:r>
              <a:rPr lang="it-IT" dirty="0"/>
              <a:t>tutti i giocatori registrati;</a:t>
            </a:r>
          </a:p>
          <a:p>
            <a:pPr>
              <a:lnSpc>
                <a:spcPts val="1700"/>
              </a:lnSpc>
            </a:pPr>
            <a:r>
              <a:rPr lang="it-IT" dirty="0"/>
              <a:t>i giocatori che hanno sviluppato un certo volume di gioco in un determinato periodo;</a:t>
            </a:r>
          </a:p>
          <a:p>
            <a:pPr>
              <a:lnSpc>
                <a:spcPts val="1700"/>
              </a:lnSpc>
            </a:pPr>
            <a:r>
              <a:rPr lang="it-IT" dirty="0"/>
              <a:t>i giocatori che hanno vinto un certo importo (bonus plus);</a:t>
            </a:r>
          </a:p>
          <a:p>
            <a:pPr>
              <a:lnSpc>
                <a:spcPts val="1700"/>
              </a:lnSpc>
            </a:pPr>
            <a:r>
              <a:rPr lang="it-IT" dirty="0"/>
              <a:t>i giocatori che hanno perso un certo importo (bonus di consolazione);</a:t>
            </a:r>
          </a:p>
          <a:p>
            <a:pPr>
              <a:lnSpc>
                <a:spcPts val="1700"/>
              </a:lnSpc>
            </a:pPr>
            <a:r>
              <a:rPr lang="it-IT" dirty="0"/>
              <a:t>i giocatori che hanno visitato il casino;</a:t>
            </a:r>
          </a:p>
          <a:p>
            <a:pPr>
              <a:lnSpc>
                <a:spcPts val="1700"/>
              </a:lnSpc>
            </a:pPr>
            <a:r>
              <a:rPr lang="it-IT" dirty="0"/>
              <a:t>bonus attribuiti per eventi speciali (compleanni, Natale…);</a:t>
            </a:r>
          </a:p>
          <a:p>
            <a:pPr>
              <a:lnSpc>
                <a:spcPts val="1700"/>
              </a:lnSpc>
            </a:pPr>
            <a:r>
              <a:rPr lang="it-IT" dirty="0"/>
              <a:t>qualsiasi altro tipo di promozione.</a:t>
            </a:r>
          </a:p>
          <a:p>
            <a:pPr marL="0" indent="0">
              <a:lnSpc>
                <a:spcPts val="1700"/>
              </a:lnSpc>
              <a:buNone/>
            </a:pPr>
            <a:r>
              <a:rPr lang="it-IT" dirty="0"/>
              <a:t>Il </a:t>
            </a:r>
            <a:r>
              <a:rPr lang="it-IT" dirty="0" err="1"/>
              <a:t>Grand</a:t>
            </a:r>
            <a:r>
              <a:rPr lang="it-IT" dirty="0"/>
              <a:t> Hotel e la SPA sono ovviamente le strutture meno virtualizzabili in una offerta web. E’ tuttavia possibile utilizzare anche tali elementi per una operazione cross marketing. I giocatori online potranno infatti prenotare soggiorni e trattamenti a condizioni vantaggiose ancora una volta legate all’attività di gioco sviluppata sul web. Questo contribuirà a rendere più esclusiva la community dei giocatori Internet promuovendo nel contempo le strutture ricettive e ricreative del Casino.</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ottotitolo 3"/>
          <p:cNvSpPr>
            <a:spLocks noGrp="1"/>
          </p:cNvSpPr>
          <p:nvPr>
            <p:ph type="subTitle" idx="13"/>
          </p:nvPr>
        </p:nvSpPr>
        <p:spPr/>
        <p:txBody>
          <a:bodyPr>
            <a:normAutofit lnSpcReduction="10000"/>
          </a:bodyPr>
          <a:lstStyle/>
          <a:p>
            <a:r>
              <a:rPr lang="it-IT" dirty="0"/>
              <a:t>a) Riorganizzazione Sale da Gioco – Attività Complementari</a:t>
            </a: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59</a:t>
            </a:fld>
            <a:endParaRPr lang="it-IT"/>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0725770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60</a:t>
            </a:fld>
            <a:endParaRPr lang="it-IT"/>
          </a:p>
        </p:txBody>
      </p:sp>
      <p:sp>
        <p:nvSpPr>
          <p:cNvPr id="10" name="Sottotitolo 12"/>
          <p:cNvSpPr>
            <a:spLocks noGrp="1"/>
          </p:cNvSpPr>
          <p:nvPr>
            <p:ph type="subTitle" idx="13"/>
          </p:nvPr>
        </p:nvSpPr>
        <p:spPr>
          <a:xfrm>
            <a:off x="257034" y="584345"/>
            <a:ext cx="9298445" cy="330055"/>
          </a:xfrm>
        </p:spPr>
        <p:txBody>
          <a:bodyPr>
            <a:normAutofit lnSpcReduction="10000"/>
          </a:bodyPr>
          <a:lstStyle/>
          <a:p>
            <a:r>
              <a:rPr lang="it-IT" dirty="0"/>
              <a:t>b) Rilancio Hotel – Organigramma </a:t>
            </a:r>
          </a:p>
        </p:txBody>
      </p:sp>
      <p:pic>
        <p:nvPicPr>
          <p:cNvPr id="8" name="Immagine 7"/>
          <p:cNvPicPr>
            <a:picLocks noChangeAspect="1"/>
          </p:cNvPicPr>
          <p:nvPr/>
        </p:nvPicPr>
        <p:blipFill rotWithShape="1">
          <a:blip r:embed="rId3"/>
          <a:srcRect l="4166" t="11350" r="4773" b="9697"/>
          <a:stretch/>
        </p:blipFill>
        <p:spPr>
          <a:xfrm>
            <a:off x="257035" y="1665069"/>
            <a:ext cx="7116222" cy="4779818"/>
          </a:xfrm>
          <a:prstGeom prst="rect">
            <a:avLst/>
          </a:prstGeom>
        </p:spPr>
      </p:pic>
      <p:sp>
        <p:nvSpPr>
          <p:cNvPr id="3" name="CasellaDiTesto 2"/>
          <p:cNvSpPr txBox="1"/>
          <p:nvPr/>
        </p:nvSpPr>
        <p:spPr>
          <a:xfrm>
            <a:off x="7373257" y="1590927"/>
            <a:ext cx="2275709" cy="5028749"/>
          </a:xfrm>
          <a:prstGeom prst="rect">
            <a:avLst/>
          </a:prstGeom>
          <a:noFill/>
        </p:spPr>
        <p:txBody>
          <a:bodyPr wrap="square" rtlCol="0">
            <a:spAutoFit/>
          </a:bodyPr>
          <a:lstStyle/>
          <a:p>
            <a:pPr algn="just">
              <a:lnSpc>
                <a:spcPts val="1700"/>
              </a:lnSpc>
              <a:spcBef>
                <a:spcPts val="600"/>
              </a:spcBef>
            </a:pPr>
            <a:r>
              <a:rPr lang="it-IT" sz="1400" dirty="0">
                <a:latin typeface="Arial" panose="020B0604020202020204" pitchFamily="34" charset="0"/>
                <a:cs typeface="Arial" panose="020B0604020202020204" pitchFamily="34" charset="0"/>
              </a:rPr>
              <a:t>Il diagramma rappresenta l’organizzazione della struttura alberghiera a regime e le sue connessioni in un contesto di efficienza e di sviluppo del business.</a:t>
            </a:r>
          </a:p>
          <a:p>
            <a:pPr algn="just">
              <a:lnSpc>
                <a:spcPts val="1700"/>
              </a:lnSpc>
              <a:spcBef>
                <a:spcPts val="600"/>
              </a:spcBef>
            </a:pPr>
            <a:r>
              <a:rPr lang="it-IT" sz="1400" dirty="0">
                <a:latin typeface="Arial" panose="020B0604020202020204" pitchFamily="34" charset="0"/>
                <a:cs typeface="Arial" panose="020B0604020202020204" pitchFamily="34" charset="0"/>
              </a:rPr>
              <a:t>Le figure in celeste sono ruoli chiave che ad oggi non trovano copertura nella struttura alberghiera e dovranno essere reperite dall’esterno oppure tramite una riqualificazione di alcune figure esistenti.</a:t>
            </a:r>
          </a:p>
          <a:p>
            <a:pPr algn="just">
              <a:lnSpc>
                <a:spcPts val="1700"/>
              </a:lnSpc>
              <a:spcBef>
                <a:spcPts val="600"/>
              </a:spcBef>
            </a:pPr>
            <a:r>
              <a:rPr lang="it-IT" sz="1400" dirty="0">
                <a:latin typeface="Arial" panose="020B0604020202020204" pitchFamily="34" charset="0"/>
                <a:cs typeface="Arial" panose="020B0604020202020204" pitchFamily="34" charset="0"/>
              </a:rPr>
              <a:t>Le altre figure (in blu) sono già presenti oppure sono figure presenti da riqualificare ai fini dell’elevazione dello standard di un 5 stelle.</a:t>
            </a:r>
          </a:p>
        </p:txBody>
      </p:sp>
      <p:sp>
        <p:nvSpPr>
          <p:cNvPr id="9" name="CasellaDiTesto 8"/>
          <p:cNvSpPr txBox="1"/>
          <p:nvPr/>
        </p:nvSpPr>
        <p:spPr>
          <a:xfrm>
            <a:off x="257035" y="960121"/>
            <a:ext cx="9391931" cy="528350"/>
          </a:xfrm>
          <a:prstGeom prst="rect">
            <a:avLst/>
          </a:prstGeom>
          <a:noFill/>
        </p:spPr>
        <p:txBody>
          <a:bodyPr wrap="square" rtlCol="0">
            <a:spAutoFit/>
          </a:bodyPr>
          <a:lstStyle/>
          <a:p>
            <a:pPr algn="just">
              <a:lnSpc>
                <a:spcPts val="1700"/>
              </a:lnSpc>
              <a:spcBef>
                <a:spcPts val="600"/>
              </a:spcBef>
            </a:pPr>
            <a:r>
              <a:rPr lang="it-IT" sz="1400" dirty="0">
                <a:latin typeface="Arial" panose="020B0604020202020204" pitchFamily="34" charset="0"/>
                <a:cs typeface="Arial" panose="020B0604020202020204" pitchFamily="34" charset="0"/>
              </a:rPr>
              <a:t>Il rilancio dell’Hotel passa in primo luogo attraverso la riorganizzazione dei vari reparti dell’albergo, mettendo a capo degli stessi persone di esperienza nello specifico settore.</a:t>
            </a:r>
          </a:p>
        </p:txBody>
      </p:sp>
      <p:sp>
        <p:nvSpPr>
          <p:cNvPr id="11" name="CasellaDiTesto 10"/>
          <p:cNvSpPr txBox="1"/>
          <p:nvPr/>
        </p:nvSpPr>
        <p:spPr>
          <a:xfrm flipH="1">
            <a:off x="376238" y="5916537"/>
            <a:ext cx="1463040" cy="528350"/>
          </a:xfrm>
          <a:prstGeom prst="rect">
            <a:avLst/>
          </a:prstGeom>
          <a:noFill/>
        </p:spPr>
        <p:txBody>
          <a:bodyPr wrap="square" rtlCol="0">
            <a:spAutoFit/>
          </a:bodyPr>
          <a:lstStyle/>
          <a:p>
            <a:pPr algn="just">
              <a:lnSpc>
                <a:spcPts val="1700"/>
              </a:lnSpc>
            </a:pPr>
            <a:r>
              <a:rPr lang="it-IT" sz="1200" dirty="0">
                <a:latin typeface="Arial" panose="020B0604020202020204" pitchFamily="34" charset="0"/>
                <a:cs typeface="Arial" panose="020B0604020202020204" pitchFamily="34" charset="0"/>
              </a:rPr>
              <a:t>GH: </a:t>
            </a:r>
            <a:r>
              <a:rPr lang="it-IT" sz="1200" dirty="0" err="1">
                <a:latin typeface="Arial" panose="020B0604020202020204" pitchFamily="34" charset="0"/>
                <a:cs typeface="Arial" panose="020B0604020202020204" pitchFamily="34" charset="0"/>
              </a:rPr>
              <a:t>Grand</a:t>
            </a:r>
            <a:r>
              <a:rPr lang="it-IT" sz="1200" dirty="0">
                <a:latin typeface="Arial" panose="020B0604020202020204" pitchFamily="34" charset="0"/>
                <a:cs typeface="Arial" panose="020B0604020202020204" pitchFamily="34" charset="0"/>
              </a:rPr>
              <a:t> Hotel</a:t>
            </a:r>
          </a:p>
          <a:p>
            <a:pPr algn="just">
              <a:lnSpc>
                <a:spcPts val="1700"/>
              </a:lnSpc>
            </a:pPr>
            <a:r>
              <a:rPr lang="it-IT" sz="1200" dirty="0">
                <a:latin typeface="Arial" panose="020B0604020202020204" pitchFamily="34" charset="0"/>
                <a:cs typeface="Arial" panose="020B0604020202020204" pitchFamily="34" charset="0"/>
              </a:rPr>
              <a:t>PH: Park Hotel</a:t>
            </a:r>
          </a:p>
        </p:txBody>
      </p:sp>
      <p:sp>
        <p:nvSpPr>
          <p:cNvPr id="13"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4940079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p:cNvSpPr>
            <a:spLocks noGrp="1"/>
          </p:cNvSpPr>
          <p:nvPr>
            <p:ph type="title"/>
          </p:nvPr>
        </p:nvSpPr>
        <p:spPr/>
        <p:txBody>
          <a:bodyPr/>
          <a:lstStyle/>
          <a:p>
            <a:r>
              <a:rPr lang="it-IT"/>
              <a:t>6. Linee Guida del Progetto</a:t>
            </a:r>
            <a:endParaRPr lang="it-IT" dirty="0"/>
          </a:p>
        </p:txBody>
      </p:sp>
      <p:sp>
        <p:nvSpPr>
          <p:cNvPr id="4" name="Segnaposto contenuto 3"/>
          <p:cNvSpPr>
            <a:spLocks noGrp="1"/>
          </p:cNvSpPr>
          <p:nvPr>
            <p:ph idx="1"/>
          </p:nvPr>
        </p:nvSpPr>
        <p:spPr>
          <a:xfrm>
            <a:off x="257035" y="1006159"/>
            <a:ext cx="9391932" cy="4894097"/>
          </a:xfrm>
        </p:spPr>
        <p:txBody>
          <a:bodyPr>
            <a:spAutoFit/>
          </a:bodyPr>
          <a:lstStyle/>
          <a:p>
            <a:pPr marL="0" indent="0">
              <a:lnSpc>
                <a:spcPts val="1900"/>
              </a:lnSpc>
              <a:buNone/>
            </a:pPr>
            <a:r>
              <a:rPr lang="it-IT" dirty="0"/>
              <a:t>Implementazione di un piano di marketing e PR che promuova il Resort come albergo di charme e di benessere attraverso:</a:t>
            </a:r>
          </a:p>
          <a:p>
            <a:pPr>
              <a:lnSpc>
                <a:spcPts val="1900"/>
              </a:lnSpc>
            </a:pPr>
            <a:r>
              <a:rPr lang="it-IT" dirty="0"/>
              <a:t>Individuazione di mercati esteri dove è presente un turismo legato ai Casinò</a:t>
            </a:r>
          </a:p>
          <a:p>
            <a:pPr>
              <a:lnSpc>
                <a:spcPts val="1900"/>
              </a:lnSpc>
            </a:pPr>
            <a:r>
              <a:rPr lang="it-IT" dirty="0"/>
              <a:t>Pubblicità su riviste nazionali e internazionali destinate a clientela esclusiva</a:t>
            </a:r>
          </a:p>
          <a:p>
            <a:pPr>
              <a:lnSpc>
                <a:spcPts val="1900"/>
              </a:lnSpc>
            </a:pPr>
            <a:r>
              <a:rPr lang="it-IT" dirty="0"/>
              <a:t>Visite mirate da parte dei responsabili marketing e PR ad agenzie per promozione turistica</a:t>
            </a:r>
          </a:p>
          <a:p>
            <a:pPr>
              <a:lnSpc>
                <a:spcPts val="1900"/>
              </a:lnSpc>
            </a:pPr>
            <a:r>
              <a:rPr lang="it-IT" dirty="0"/>
              <a:t>Promozioni speciali che uniscano il soggiorno in un luogo di charme ad una ristorazione di eccellenza e al gioco nel Casinò</a:t>
            </a:r>
          </a:p>
          <a:p>
            <a:pPr marL="0" indent="0">
              <a:lnSpc>
                <a:spcPts val="1900"/>
              </a:lnSpc>
              <a:buNone/>
            </a:pPr>
            <a:r>
              <a:rPr lang="it-IT" dirty="0"/>
              <a:t>Attività di ristorazione:</a:t>
            </a:r>
          </a:p>
          <a:p>
            <a:pPr>
              <a:lnSpc>
                <a:spcPts val="1900"/>
              </a:lnSpc>
            </a:pPr>
            <a:r>
              <a:rPr lang="it-IT" dirty="0"/>
              <a:t>Potenziamento ristorante "1908" mediante il raggiungimento di un livello gourmet o stellato</a:t>
            </a:r>
          </a:p>
          <a:p>
            <a:pPr>
              <a:lnSpc>
                <a:spcPts val="1900"/>
              </a:lnSpc>
            </a:pPr>
            <a:r>
              <a:rPr lang="it-IT" dirty="0"/>
              <a:t>Vetrina delle eccellenze dei prodotti e delle tradizioni enogastronomiche locali</a:t>
            </a:r>
          </a:p>
          <a:p>
            <a:pPr>
              <a:lnSpc>
                <a:spcPts val="1900"/>
              </a:lnSpc>
            </a:pPr>
            <a:r>
              <a:rPr lang="it-IT" dirty="0"/>
              <a:t> Promozione dei vini locali</a:t>
            </a:r>
          </a:p>
          <a:p>
            <a:pPr marL="0" indent="0">
              <a:lnSpc>
                <a:spcPts val="1900"/>
              </a:lnSpc>
              <a:buNone/>
            </a:pPr>
            <a:r>
              <a:rPr lang="it-IT" dirty="0"/>
              <a:t>Organizzazione di congressi e convention aziendali</a:t>
            </a:r>
          </a:p>
          <a:p>
            <a:pPr>
              <a:lnSpc>
                <a:spcPts val="1900"/>
              </a:lnSpc>
            </a:pPr>
            <a:r>
              <a:rPr lang="it-IT" dirty="0"/>
              <a:t>Agevolazione delle attività di team building in ragione dell’utilizzo delle strutture complementari dell’Hotel (SPA, piscina, campo da tennis, ecc.)</a:t>
            </a:r>
          </a:p>
          <a:p>
            <a:pPr marL="0" indent="0">
              <a:lnSpc>
                <a:spcPts val="1900"/>
              </a:lnSpc>
              <a:buNone/>
            </a:pPr>
            <a:r>
              <a:rPr lang="it-IT" dirty="0"/>
              <a:t>Potenziamento dei servizi offerti alla clientela rispetto allo standard di un albergo a 5 stelle</a:t>
            </a:r>
          </a:p>
          <a:p>
            <a:pPr marL="0" indent="0">
              <a:lnSpc>
                <a:spcPts val="1900"/>
              </a:lnSpc>
              <a:buNone/>
            </a:pPr>
            <a:r>
              <a:rPr lang="it-IT" dirty="0"/>
              <a:t>Miglioramento controllo di gestione, partendo dalla reportistica presenze/</a:t>
            </a:r>
            <a:r>
              <a:rPr lang="it-IT" dirty="0" err="1"/>
              <a:t>occupancy</a:t>
            </a:r>
            <a:r>
              <a:rPr lang="it-IT" dirty="0"/>
              <a:t> rate/gestione turni di lavoro</a:t>
            </a:r>
          </a:p>
        </p:txBody>
      </p:sp>
      <p:sp>
        <p:nvSpPr>
          <p:cNvPr id="3" name="Segnaposto numero diapositiva 2"/>
          <p:cNvSpPr>
            <a:spLocks noGrp="1"/>
          </p:cNvSpPr>
          <p:nvPr>
            <p:ph type="sldNum" sz="quarter" idx="12"/>
          </p:nvPr>
        </p:nvSpPr>
        <p:spPr/>
        <p:txBody>
          <a:bodyPr/>
          <a:lstStyle/>
          <a:p>
            <a:fld id="{469478AE-E41C-4998-8501-3E5F968BCBEE}" type="slidenum">
              <a:rPr lang="it-IT" smtClean="0"/>
              <a:pPr/>
              <a:t>61</a:t>
            </a:fld>
            <a:endParaRPr lang="it-IT"/>
          </a:p>
        </p:txBody>
      </p:sp>
      <p:sp>
        <p:nvSpPr>
          <p:cNvPr id="13" name="Sottotitolo 12"/>
          <p:cNvSpPr>
            <a:spLocks noGrp="1"/>
          </p:cNvSpPr>
          <p:nvPr>
            <p:ph type="subTitle" idx="13"/>
          </p:nvPr>
        </p:nvSpPr>
        <p:spPr/>
        <p:txBody>
          <a:bodyPr>
            <a:normAutofit lnSpcReduction="10000"/>
          </a:bodyPr>
          <a:lstStyle/>
          <a:p>
            <a:r>
              <a:rPr lang="it-IT" dirty="0"/>
              <a:t>b) Rilancio Hotel – altre iniziative</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4017830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903280"/>
            <a:ext cx="9391932" cy="5478423"/>
          </a:xfrm>
        </p:spPr>
        <p:txBody>
          <a:bodyPr>
            <a:spAutoFit/>
          </a:bodyPr>
          <a:lstStyle/>
          <a:p>
            <a:pPr marL="0" indent="0" algn="just">
              <a:lnSpc>
                <a:spcPts val="1500"/>
              </a:lnSpc>
              <a:spcBef>
                <a:spcPts val="0"/>
              </a:spcBef>
              <a:buNone/>
            </a:pPr>
            <a:r>
              <a:rPr lang="it-IT" dirty="0"/>
              <a:t>Il piano di riorganizzazione prevede una riduzione del personale che è attuata principalmente attraverso la conferma del cd "percorso Fornero" 2016-2018 per cui vanno reperite tempestivamente le risorse.</a:t>
            </a:r>
          </a:p>
          <a:p>
            <a:pPr marL="0" indent="0" algn="just">
              <a:lnSpc>
                <a:spcPts val="1500"/>
              </a:lnSpc>
              <a:spcBef>
                <a:spcPts val="0"/>
              </a:spcBef>
              <a:buNone/>
            </a:pPr>
            <a:r>
              <a:rPr lang="it-IT" dirty="0"/>
              <a:t>La Società si è adoperata per ricercare il miglior equilibrio possibile tra le ineludibili esigenze di ristrutturazione – conseguenti al non sostenibile livello di incidenza dei costi attuali del personale sui ricavi complessivi dell’azienda ed alla necessità di garantire la prosecuzione dell’attività, cogliendo le opportunità di rilancio dell’attività – e la volontà di salvaguardare l’occupazione, che ha costituito obiettivo perseguito dall’azienda anche nel difficile contesto esistente.</a:t>
            </a:r>
          </a:p>
          <a:p>
            <a:pPr marL="0" indent="0" algn="just">
              <a:lnSpc>
                <a:spcPts val="1500"/>
              </a:lnSpc>
              <a:spcBef>
                <a:spcPts val="0"/>
              </a:spcBef>
              <a:buNone/>
            </a:pPr>
            <a:r>
              <a:rPr lang="it-IT" dirty="0"/>
              <a:t>Si è quindi elaborato un piano di intervento ( inerente l’organizzazione del personale) incentrato sui seguenti punti, inscindibili tra loro:</a:t>
            </a:r>
          </a:p>
          <a:p>
            <a:pPr lvl="0" algn="just">
              <a:lnSpc>
                <a:spcPts val="1500"/>
              </a:lnSpc>
              <a:spcBef>
                <a:spcPts val="0"/>
              </a:spcBef>
            </a:pPr>
            <a:r>
              <a:rPr lang="it-IT" u="sng" dirty="0"/>
              <a:t>Valorizzazione delle uscite volontarie attraverso il cd percorso “Fornero”</a:t>
            </a:r>
            <a:r>
              <a:rPr lang="it-IT" dirty="0"/>
              <a:t>, di cui si ipotizza il rispetto non soltanto per quanto attiene al personale che ha già risolto il rapporto di lavoro nel 2016, ma anche con riferimento al personale che ha manifestato la propria pre-adesione all’uscita e che maturerà i requisiti nel corso del 2017 e del 2018 (per il quale si darà corso alle relative procedure di certificazione ad opera dell’INPS). Questo percorso, peraltro delineato per il periodo 2016/2018 in precedenti intese, ancorché estremamente oneroso per la Società – comportando notevoli costi con ricorso anche al sistema creditizio - ed ancorché non consenta alla Azienda stessa di intervenire necessariamente sulle aree requirenti maggiori interventi di ristrutturazione, valorizzando esclusivamente il criterio della prossimità alla maturazione del requisito pensionistico, ha un impatto sociale sostanzialmente nullo, consentendo al personale che esce di godere di un significativo accompagnamento alla pensione.</a:t>
            </a:r>
          </a:p>
          <a:p>
            <a:pPr lvl="0" algn="just">
              <a:lnSpc>
                <a:spcPts val="1500"/>
              </a:lnSpc>
              <a:spcBef>
                <a:spcPts val="0"/>
              </a:spcBef>
            </a:pPr>
            <a:r>
              <a:rPr lang="it-IT" u="sng" dirty="0"/>
              <a:t>Contenimento degli esuberi, ulteriori a quelli in uscita con il percorso cd. Fornero, significativamente ridotti</a:t>
            </a:r>
            <a:r>
              <a:rPr lang="it-IT" dirty="0"/>
              <a:t>. Tali lavoratori andranno individuati (prioritariamente) con una modalità che coniughi le esigenze aziendali di intervento in aree ben delimitate (individuate combinando il dato emergente dalla comunicazione di apertura della procedura di mobilità con quello che si ipotizza determinarsi all’esito degli interventi organizzativi e tenendo presenti le uscite che si verificheranno nel 2017 e nel 2018 con il percorso cd. Fornero), con la volontà del personale, ipotizzandosi il pagamento di un sostenibile incentivo all’esodo in aggiunta alle competenze di fine rapporto ed alla NASPI (meccanismo di non opposizione al licenziamento). A tal fine sarà necessario che le persone interessate comunichino per iscritto (entro il 20 giugno p.v.) la propria disponibilità all’uscita con decorrenza 1° luglio 2017. In assenza di adesioni nei termini indicati, si dovranno considerare altri criteri o, in estremo, quelli di legge.</a:t>
            </a:r>
          </a:p>
          <a:p>
            <a:pPr algn="just">
              <a:lnSpc>
                <a:spcPts val="1500"/>
              </a:lnSpc>
              <a:spcBef>
                <a:spcPts val="0"/>
              </a:spcBef>
            </a:pPr>
            <a:r>
              <a:rPr lang="it-IT" u="sng" dirty="0"/>
              <a:t>Conseguimento di efficienza organizzativa e contenimento del costo del lavoro</a:t>
            </a:r>
            <a:r>
              <a:rPr lang="it-IT" dirty="0"/>
              <a:t>.</a:t>
            </a:r>
          </a:p>
        </p:txBody>
      </p:sp>
      <p:sp>
        <p:nvSpPr>
          <p:cNvPr id="4" name="Sottotitolo 3"/>
          <p:cNvSpPr>
            <a:spLocks noGrp="1"/>
          </p:cNvSpPr>
          <p:nvPr>
            <p:ph type="subTitle" idx="13"/>
          </p:nvPr>
        </p:nvSpPr>
        <p:spPr/>
        <p:txBody>
          <a:bodyPr>
            <a:normAutofit lnSpcReduction="10000"/>
          </a:bodyPr>
          <a:lstStyle/>
          <a:p>
            <a:r>
              <a:rPr lang="it-IT" dirty="0"/>
              <a:t>c) Riorganizzazione del Personale</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62</a:t>
            </a:fld>
            <a:endParaRPr lang="it-IT"/>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3233348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921942"/>
            <a:ext cx="9391932" cy="5555367"/>
          </a:xfrm>
        </p:spPr>
        <p:txBody>
          <a:bodyPr>
            <a:spAutoFit/>
          </a:bodyPr>
          <a:lstStyle/>
          <a:p>
            <a:pPr marL="0" indent="0" algn="just">
              <a:lnSpc>
                <a:spcPts val="1700"/>
              </a:lnSpc>
              <a:buNone/>
            </a:pPr>
            <a:r>
              <a:rPr lang="it-IT" dirty="0"/>
              <a:t>La scelta della Società di continuare nel percorso Fornero e di ridurre l’entità degli esuberi nella misura esposta al punto che precede, determina la correlata ineludibile necessità di porre le basi per un effettivo rilancio dell’attività aziendale che si articola, per quanto riguarda le tematiche di organizzazione del lavoro: (a) nel miglioramento dell’efficienza, (b) nella lotta all’assenteismo, (c) nella versatilità organizzativa e (d) impone, nel contempo, uno stabile contenimento del costo del lavoro. </a:t>
            </a:r>
          </a:p>
          <a:p>
            <a:pPr marL="0" indent="0" algn="just">
              <a:lnSpc>
                <a:spcPts val="1700"/>
              </a:lnSpc>
              <a:buNone/>
            </a:pPr>
            <a:r>
              <a:rPr lang="it-IT" dirty="0"/>
              <a:t>Sarà quindi imprescindibile – dovendo in difetto riconsiderarsi la tenuta complessiva del piano così come qui ipotizzato, ritornandosi allo scenario delineato nella comunicazione di apertura della procedura di mobilità – raggiungere, all’interno e nei tempi della procedura di mobilità, un accordo con le OO.SS. incentrato sui seguenti punti, indicati in via esemplificativa e non esaustiva: </a:t>
            </a:r>
          </a:p>
          <a:p>
            <a:pPr algn="just">
              <a:lnSpc>
                <a:spcPts val="1700"/>
              </a:lnSpc>
              <a:buFont typeface="+mj-lt"/>
              <a:buAutoNum type="alphaLcParenR"/>
            </a:pPr>
            <a:r>
              <a:rPr lang="it-IT" dirty="0"/>
              <a:t>il combinato disposto delle uscite Fornero e dell’attuazione delle nuove iniziative di rilancio dei giochi e dell’albergo determinerà la </a:t>
            </a:r>
            <a:r>
              <a:rPr lang="it-IT" u="sng" dirty="0"/>
              <a:t>necessità di spostare risorse, attualmente dedicate ad aree ove si registra un esubero di personale, su posizioni vacanti o su aree che richiedono un potenziamento di presenze</a:t>
            </a:r>
            <a:r>
              <a:rPr lang="it-IT" dirty="0"/>
              <a:t>. Ciò farà sì che l’accordo debba, pertanto, contenere un esplicito impegno del personale coinvolto ad accettare il cambio di posizione e di trattamento economico e normativo nel rispetto delle procedure di cui all’art. 2103 c.c. Andrà quindi acquisita la disponibilità del personale, nelle aree ora in esubero, ad operare in posizioni aziendali diverse; ciò potrà comportare l’affidamento di mansioni differenti, anche per ricoprire – eventualmente - posizioni di livello inferiore con correlata diminuzione retributiva e, in ogni caso, senza oneri aggiuntivi per l’azienda. Detta disponibilità dovrà, quindi, tradursi in accordi individuali con i lavoratori interessati da stipularsi nelle sedi protette nel rispetto delle previsioni di legge; </a:t>
            </a:r>
          </a:p>
          <a:p>
            <a:pPr algn="just">
              <a:lnSpc>
                <a:spcPts val="1700"/>
              </a:lnSpc>
              <a:buFont typeface="+mj-lt"/>
              <a:buAutoNum type="alphaLcParenR"/>
            </a:pPr>
            <a:r>
              <a:rPr lang="it-IT" u="sng" dirty="0"/>
              <a:t>disponibilità a migliorare l’efficienza</a:t>
            </a:r>
            <a:r>
              <a:rPr lang="it-IT" dirty="0"/>
              <a:t> prevedendo: l’incremento dell’orario di lavoro in assenza di costi per l’azienda, la riduzione di riposi, pause e permessi, l’introduzione della banca ore attiva e passiva e la riduzione delle ferie in taluni contesti, in una logica tesa anche ad armonizzare taluni trattamenti della contrattazione collettiva della Casa da gioco e della struttura alberghiera; oltre che il superamento dei vincoli contrattuali e derivanti da accordi all’organizzazione e gestione dei tavoli da gioco.</a:t>
            </a:r>
          </a:p>
        </p:txBody>
      </p:sp>
      <p:sp>
        <p:nvSpPr>
          <p:cNvPr id="4" name="Sottotitolo 3"/>
          <p:cNvSpPr>
            <a:spLocks noGrp="1"/>
          </p:cNvSpPr>
          <p:nvPr>
            <p:ph type="subTitle" idx="13"/>
          </p:nvPr>
        </p:nvSpPr>
        <p:spPr/>
        <p:txBody>
          <a:bodyPr>
            <a:normAutofit lnSpcReduction="10000"/>
          </a:bodyPr>
          <a:lstStyle/>
          <a:p>
            <a:r>
              <a:rPr lang="it-IT" dirty="0"/>
              <a:t>c) Riorganizzazione del Personale</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63</a:t>
            </a:fld>
            <a:endParaRPr lang="it-IT"/>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3587417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p:txBody>
          <a:bodyPr/>
          <a:lstStyle/>
          <a:p>
            <a:r>
              <a:rPr lang="it-IT"/>
              <a:t>6. Linee Guida del Progetto</a:t>
            </a:r>
            <a:endParaRPr lang="it-IT" dirty="0"/>
          </a:p>
        </p:txBody>
      </p:sp>
      <p:sp>
        <p:nvSpPr>
          <p:cNvPr id="3" name="Segnaposto contenuto 2"/>
          <p:cNvSpPr>
            <a:spLocks noGrp="1"/>
          </p:cNvSpPr>
          <p:nvPr>
            <p:ph idx="1"/>
          </p:nvPr>
        </p:nvSpPr>
        <p:spPr>
          <a:xfrm>
            <a:off x="257035" y="1282890"/>
            <a:ext cx="9391932" cy="4632037"/>
          </a:xfrm>
        </p:spPr>
        <p:txBody>
          <a:bodyPr>
            <a:spAutoFit/>
          </a:bodyPr>
          <a:lstStyle/>
          <a:p>
            <a:pPr marL="342900" indent="-342900">
              <a:buFont typeface="+mj-lt"/>
              <a:buAutoNum type="alphaLcParenR" startAt="3"/>
            </a:pPr>
            <a:r>
              <a:rPr lang="it-IT" u="sng" dirty="0"/>
              <a:t>introduzione di strumenti di contrasto dell’assenteismo</a:t>
            </a:r>
            <a:r>
              <a:rPr lang="it-IT" dirty="0"/>
              <a:t>; </a:t>
            </a:r>
          </a:p>
          <a:p>
            <a:pPr marL="342900" indent="-342900">
              <a:buFont typeface="+mj-lt"/>
              <a:buAutoNum type="alphaLcParenR" startAt="3"/>
            </a:pPr>
            <a:r>
              <a:rPr lang="it-IT" u="sng" dirty="0"/>
              <a:t>stabile riduzione del costo di lavoro</a:t>
            </a:r>
            <a:r>
              <a:rPr lang="it-IT" dirty="0"/>
              <a:t>: E’ indispensabile raggiungere un’intesa che, con decorrenza 1 gennaio 2018, conclusa la vigenza dell’accordo sindacale del 27 ottobre 2015, preveda, in aggiunta all’incremento di misure per l’efficienza, una stabile riduzione, con diversa incidenza sulle varie fasce retributive, del costo del lavoro del personale di tutta l’azienda in misura tale da consentire il raggiungimento dell’equilibrio di gestione dei ricavi delle diverse attività di gioco tradizionale ed elettronico, nonché della struttura alberghiera, con il costo del personale.</a:t>
            </a:r>
          </a:p>
          <a:p>
            <a:endParaRPr lang="it-IT" dirty="0"/>
          </a:p>
          <a:p>
            <a:pPr marL="0" indent="0">
              <a:buNone/>
            </a:pPr>
            <a:r>
              <a:rPr lang="it-IT" dirty="0"/>
              <a:t>Il raggiungimento di tutti gli obiettivi sopra elencati consentirà il superamento sia della procedura di mobilità, che verrebbe ad essere definita con un accordo sindacale; sia della disdetta della contrattazione collettiva aziendale, contenuta nella comunicazione di apertura della procedura di licenziamento collettivo del 20 febbraio 2017.</a:t>
            </a:r>
          </a:p>
          <a:p>
            <a:pPr marL="0" indent="0">
              <a:buNone/>
            </a:pPr>
            <a:r>
              <a:rPr lang="it-IT" dirty="0"/>
              <a:t>Oltre alla riduzione del numero di persone, il piano di sviluppo prevede l’inserimento di alcune figure nuove, principalmente nell’area Hotel, da reperire dall’esterno, vista la constata necessità di specifiche capacità professionali. In particolare sono necessarie delle risorse con professionalità nel settore alberghiero di lusso per poter sviluppare l’offerta dell’Hotel ed aumentare i ricavi. Inoltre, c’è necessità di professionalità con capacità specifica nell’offerta di giochi online per sviluppare l’area Giochi Live.</a:t>
            </a:r>
          </a:p>
          <a:p>
            <a:pPr marL="0" indent="0">
              <a:buNone/>
            </a:pPr>
            <a:r>
              <a:rPr lang="it-IT" dirty="0"/>
              <a:t>Infine, il piano prevede la riallocazione di alcune risorse interne per rendere più efficiente l’organizzazione aziendale e salvaguardare il lavoro di risorse che altrimenti sarebbero in eccesso.</a:t>
            </a:r>
          </a:p>
        </p:txBody>
      </p:sp>
      <p:sp>
        <p:nvSpPr>
          <p:cNvPr id="6" name="Segnaposto numero diapositiva 5"/>
          <p:cNvSpPr>
            <a:spLocks noGrp="1"/>
          </p:cNvSpPr>
          <p:nvPr>
            <p:ph type="sldNum" sz="quarter" idx="12"/>
          </p:nvPr>
        </p:nvSpPr>
        <p:spPr/>
        <p:txBody>
          <a:bodyPr/>
          <a:lstStyle/>
          <a:p>
            <a:fld id="{469478AE-E41C-4998-8501-3E5F968BCBEE}" type="slidenum">
              <a:rPr lang="it-IT" smtClean="0"/>
              <a:pPr/>
              <a:t>64</a:t>
            </a:fld>
            <a:endParaRPr lang="it-IT"/>
          </a:p>
        </p:txBody>
      </p:sp>
      <p:sp>
        <p:nvSpPr>
          <p:cNvPr id="4" name="Sottotitolo 3"/>
          <p:cNvSpPr>
            <a:spLocks noGrp="1"/>
          </p:cNvSpPr>
          <p:nvPr>
            <p:ph type="subTitle" idx="13"/>
          </p:nvPr>
        </p:nvSpPr>
        <p:spPr/>
        <p:txBody>
          <a:bodyPr>
            <a:normAutofit lnSpcReduction="10000"/>
          </a:bodyPr>
          <a:lstStyle/>
          <a:p>
            <a:r>
              <a:rPr lang="it-IT" dirty="0"/>
              <a:t>c) Riorganizzazione del Personale</a:t>
            </a:r>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40464712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p:txBody>
          <a:bodyPr/>
          <a:lstStyle/>
          <a:p>
            <a:r>
              <a:rPr lang="it-IT"/>
              <a:t>6. Linee Guida del Progetto</a:t>
            </a:r>
            <a:endParaRPr lang="it-IT" dirty="0"/>
          </a:p>
        </p:txBody>
      </p:sp>
      <p:sp>
        <p:nvSpPr>
          <p:cNvPr id="3" name="Segnaposto contenuto 2"/>
          <p:cNvSpPr>
            <a:spLocks noGrp="1"/>
          </p:cNvSpPr>
          <p:nvPr>
            <p:ph idx="1"/>
          </p:nvPr>
        </p:nvSpPr>
        <p:spPr>
          <a:xfrm>
            <a:off x="257035" y="1282890"/>
            <a:ext cx="9391932" cy="3939540"/>
          </a:xfrm>
        </p:spPr>
        <p:txBody>
          <a:bodyPr>
            <a:spAutoFit/>
          </a:bodyPr>
          <a:lstStyle/>
          <a:p>
            <a:r>
              <a:rPr lang="it-IT" dirty="0"/>
              <a:t>1 </a:t>
            </a:r>
            <a:r>
              <a:rPr lang="it-IT" i="1" dirty="0"/>
              <a:t>Direttore Generale GH-PH</a:t>
            </a:r>
            <a:r>
              <a:rPr lang="it-IT" dirty="0"/>
              <a:t>: distinto dall’area Casinò, in possesso di una professionalità specifica del settore alberghiero, per dare una direzione strategica alla Business Unit con compiti direzionali e di coordinamento del management area Hotel.</a:t>
            </a:r>
          </a:p>
          <a:p>
            <a:r>
              <a:rPr lang="it-IT" dirty="0"/>
              <a:t>1 </a:t>
            </a:r>
            <a:r>
              <a:rPr lang="it-IT" i="1" dirty="0" err="1"/>
              <a:t>Food&amp;Beverage</a:t>
            </a:r>
            <a:r>
              <a:rPr lang="it-IT" i="1" dirty="0"/>
              <a:t> Manager</a:t>
            </a:r>
            <a:r>
              <a:rPr lang="it-IT" dirty="0"/>
              <a:t>: supervisione dell’area Bar e Ristorante, perché è un’area che ha bisogno di essere sviluppata in modo importante, per esempio nel controllo piani di lavoro, analisi dei costi, controllo inventario e degli sprechi, responsabile HACCP.</a:t>
            </a:r>
          </a:p>
          <a:p>
            <a:r>
              <a:rPr lang="it-IT" dirty="0"/>
              <a:t>1 </a:t>
            </a:r>
            <a:r>
              <a:rPr lang="it-IT" i="1" dirty="0"/>
              <a:t>Direttore Sviluppo Commerciale GH-PH-Casinò </a:t>
            </a:r>
            <a:r>
              <a:rPr lang="it-IT" dirty="0"/>
              <a:t>(in comune con il Casinò): supervisore delle cinque unità Sales Manager Hotel (vendita camere, con coordinamento di Sales Account Manager nelle macro aree geografiche mondiali), Sales Manager Casinò (sinergie tra Hotel e Casino), MICE Manager (sviluppo delle attività </a:t>
            </a:r>
            <a:r>
              <a:rPr lang="it-IT" dirty="0" err="1"/>
              <a:t>Meetings</a:t>
            </a:r>
            <a:r>
              <a:rPr lang="it-IT" dirty="0"/>
              <a:t>, </a:t>
            </a:r>
            <a:r>
              <a:rPr lang="it-IT" dirty="0" err="1"/>
              <a:t>Incentives</a:t>
            </a:r>
            <a:r>
              <a:rPr lang="it-IT" dirty="0"/>
              <a:t>, </a:t>
            </a:r>
            <a:r>
              <a:rPr lang="it-IT" dirty="0" err="1"/>
              <a:t>Congresses</a:t>
            </a:r>
            <a:r>
              <a:rPr lang="it-IT" dirty="0"/>
              <a:t>, </a:t>
            </a:r>
            <a:r>
              <a:rPr lang="it-IT" dirty="0" err="1"/>
              <a:t>Events</a:t>
            </a:r>
            <a:r>
              <a:rPr lang="it-IT" dirty="0"/>
              <a:t>), </a:t>
            </a:r>
            <a:r>
              <a:rPr lang="it-IT" dirty="0" err="1"/>
              <a:t>Yield</a:t>
            </a:r>
            <a:r>
              <a:rPr lang="it-IT" dirty="0"/>
              <a:t> </a:t>
            </a:r>
            <a:r>
              <a:rPr lang="it-IT" dirty="0" err="1"/>
              <a:t>Revenue</a:t>
            </a:r>
            <a:r>
              <a:rPr lang="it-IT" dirty="0"/>
              <a:t> Manager (sviluppo delle prenotazioni, e saturazione camere), MKTG &amp; PR (piano di marketing ed attività di pubbliche relazioni).</a:t>
            </a:r>
          </a:p>
          <a:p>
            <a:r>
              <a:rPr lang="it-IT" dirty="0"/>
              <a:t>1 </a:t>
            </a:r>
            <a:r>
              <a:rPr lang="it-IT" i="1" dirty="0"/>
              <a:t>Sommelier (</a:t>
            </a:r>
            <a:r>
              <a:rPr lang="it-IT" dirty="0"/>
              <a:t>per tutti i ristoranti): con funzioni di approvvigionamento di prodotti locali migliori, lista vini, up-</a:t>
            </a:r>
            <a:r>
              <a:rPr lang="it-IT" dirty="0" err="1"/>
              <a:t>selling</a:t>
            </a:r>
            <a:r>
              <a:rPr lang="it-IT" dirty="0"/>
              <a:t> nel ristorante.</a:t>
            </a:r>
          </a:p>
          <a:p>
            <a:r>
              <a:rPr lang="it-IT" dirty="0"/>
              <a:t>2 </a:t>
            </a:r>
            <a:r>
              <a:rPr lang="it-IT" i="1" dirty="0"/>
              <a:t>Demi-Chef de </a:t>
            </a:r>
            <a:r>
              <a:rPr lang="it-IT" i="1" dirty="0" err="1"/>
              <a:t>Rang</a:t>
            </a:r>
            <a:r>
              <a:rPr lang="it-IT" dirty="0"/>
              <a:t> e 2 </a:t>
            </a:r>
            <a:r>
              <a:rPr lang="it-IT" i="1" dirty="0"/>
              <a:t>Cuochi</a:t>
            </a:r>
            <a:r>
              <a:rPr lang="it-IT" dirty="0"/>
              <a:t>: per aumentare le funzioni di room-service a 24h.</a:t>
            </a:r>
          </a:p>
          <a:p>
            <a:r>
              <a:rPr lang="it-IT" dirty="0"/>
              <a:t>4 </a:t>
            </a:r>
            <a:r>
              <a:rPr lang="it-IT" i="1" dirty="0"/>
              <a:t>Capo Partita</a:t>
            </a:r>
            <a:r>
              <a:rPr lang="it-IT" dirty="0"/>
              <a:t>: servizi in cucina.</a:t>
            </a:r>
          </a:p>
        </p:txBody>
      </p:sp>
      <p:sp>
        <p:nvSpPr>
          <p:cNvPr id="6" name="Segnaposto numero diapositiva 5"/>
          <p:cNvSpPr>
            <a:spLocks noGrp="1"/>
          </p:cNvSpPr>
          <p:nvPr>
            <p:ph type="sldNum" sz="quarter" idx="12"/>
          </p:nvPr>
        </p:nvSpPr>
        <p:spPr/>
        <p:txBody>
          <a:bodyPr/>
          <a:lstStyle/>
          <a:p>
            <a:fld id="{469478AE-E41C-4998-8501-3E5F968BCBEE}" type="slidenum">
              <a:rPr lang="it-IT" smtClean="0"/>
              <a:pPr/>
              <a:t>65</a:t>
            </a:fld>
            <a:endParaRPr lang="it-IT"/>
          </a:p>
        </p:txBody>
      </p:sp>
      <p:sp>
        <p:nvSpPr>
          <p:cNvPr id="4" name="Sottotitolo 3"/>
          <p:cNvSpPr>
            <a:spLocks noGrp="1"/>
          </p:cNvSpPr>
          <p:nvPr>
            <p:ph type="subTitle" idx="13"/>
          </p:nvPr>
        </p:nvSpPr>
        <p:spPr/>
        <p:txBody>
          <a:bodyPr>
            <a:normAutofit lnSpcReduction="10000"/>
          </a:bodyPr>
          <a:lstStyle/>
          <a:p>
            <a:r>
              <a:rPr lang="it-IT" dirty="0"/>
              <a:t>c) Riorganizzazione del Personale – Fabbisogno Area Hotel</a:t>
            </a:r>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141427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318984"/>
            <a:ext cx="9391932" cy="2169825"/>
          </a:xfrm>
        </p:spPr>
        <p:txBody>
          <a:bodyPr>
            <a:spAutoFit/>
          </a:bodyPr>
          <a:lstStyle/>
          <a:p>
            <a:pPr marL="0" indent="0">
              <a:lnSpc>
                <a:spcPts val="1600"/>
              </a:lnSpc>
              <a:buNone/>
            </a:pPr>
            <a:r>
              <a:rPr lang="it-IT" dirty="0"/>
              <a:t>Con riferimento alla Direzione Generale, si rendono necessarie le seguenti unità: </a:t>
            </a:r>
          </a:p>
          <a:p>
            <a:pPr>
              <a:lnSpc>
                <a:spcPts val="1600"/>
              </a:lnSpc>
              <a:buFontTx/>
              <a:buChar char="-"/>
            </a:pPr>
            <a:r>
              <a:rPr lang="it-IT" dirty="0"/>
              <a:t>1 </a:t>
            </a:r>
            <a:r>
              <a:rPr lang="it-IT" i="1" dirty="0"/>
              <a:t>Direttore Generale</a:t>
            </a:r>
            <a:r>
              <a:rPr lang="it-IT" dirty="0"/>
              <a:t>: che coordinerà le attività del Direttore Generale GH-PH e del Direttore Generale Casinò.</a:t>
            </a:r>
          </a:p>
          <a:p>
            <a:pPr>
              <a:lnSpc>
                <a:spcPts val="1600"/>
              </a:lnSpc>
              <a:buFontTx/>
              <a:buChar char="-"/>
            </a:pPr>
            <a:r>
              <a:rPr lang="it-IT" dirty="0"/>
              <a:t>1 </a:t>
            </a:r>
            <a:r>
              <a:rPr lang="it-IT" i="1" dirty="0"/>
              <a:t>Responsabile Risorse Umane</a:t>
            </a:r>
            <a:r>
              <a:rPr lang="it-IT" dirty="0"/>
              <a:t>: cui sarà affidata la gestione delle risorse umane di tutta l’azienda.</a:t>
            </a:r>
          </a:p>
          <a:p>
            <a:pPr>
              <a:lnSpc>
                <a:spcPts val="1600"/>
              </a:lnSpc>
              <a:buFontTx/>
              <a:buChar char="-"/>
            </a:pPr>
            <a:endParaRPr lang="it-IT" dirty="0"/>
          </a:p>
          <a:p>
            <a:pPr marL="0" lvl="0" indent="0" algn="just">
              <a:lnSpc>
                <a:spcPts val="1700"/>
              </a:lnSpc>
              <a:buNone/>
            </a:pPr>
            <a:r>
              <a:rPr lang="it-IT" dirty="0">
                <a:solidFill>
                  <a:prstClr val="black"/>
                </a:solidFill>
              </a:rPr>
              <a:t>In base all'andamento del mercato ed ai risultati si può ipotizzare, a medio termine, l'inserimento di risorse dedicate al Gioco Live, nonché operatori per la sala virtuale (dal 2018).</a:t>
            </a:r>
          </a:p>
          <a:p>
            <a:pPr marL="0" lvl="0" indent="0" algn="just">
              <a:lnSpc>
                <a:spcPts val="1700"/>
              </a:lnSpc>
              <a:buNone/>
            </a:pPr>
            <a:r>
              <a:rPr lang="it-IT" dirty="0">
                <a:solidFill>
                  <a:prstClr val="black"/>
                </a:solidFill>
              </a:rPr>
              <a:t>È opportuno evidenziare che gli operatori dedicati a tali attività dovranno avere specifiche competenze ed esperienze nel Gioco Live.</a:t>
            </a:r>
            <a:endParaRPr lang="it-IT" dirty="0"/>
          </a:p>
        </p:txBody>
      </p:sp>
      <p:sp>
        <p:nvSpPr>
          <p:cNvPr id="4" name="Sottotitolo 3"/>
          <p:cNvSpPr>
            <a:spLocks noGrp="1"/>
          </p:cNvSpPr>
          <p:nvPr>
            <p:ph type="subTitle" idx="13"/>
          </p:nvPr>
        </p:nvSpPr>
        <p:spPr>
          <a:xfrm>
            <a:off x="257034" y="584345"/>
            <a:ext cx="9538475" cy="330055"/>
          </a:xfrm>
        </p:spPr>
        <p:txBody>
          <a:bodyPr>
            <a:normAutofit lnSpcReduction="10000"/>
          </a:bodyPr>
          <a:lstStyle/>
          <a:p>
            <a:r>
              <a:rPr lang="it-IT" dirty="0"/>
              <a:t>c) Riorganizzazione del Personale – Fabbisogno Direzione Generale e Area Giochi Live</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66</a:t>
            </a:fld>
            <a:endParaRPr lang="it-IT"/>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077429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7035" y="1282890"/>
            <a:ext cx="9391932" cy="3220562"/>
          </a:xfrm>
        </p:spPr>
        <p:txBody>
          <a:bodyPr>
            <a:spAutoFit/>
          </a:bodyPr>
          <a:lstStyle/>
          <a:p>
            <a:pPr marL="0" indent="0" algn="just">
              <a:lnSpc>
                <a:spcPts val="2100"/>
              </a:lnSpc>
              <a:buNone/>
            </a:pPr>
            <a:r>
              <a:rPr lang="it-IT" dirty="0"/>
              <a:t>A fronte della necessità di inserire nuove funzioni aziendali, si prevede di ricollocare alcune figure professionali già presenti in azienda. Il piano del personale prevede un percorso di formazione specifica.</a:t>
            </a:r>
          </a:p>
          <a:p>
            <a:pPr marL="0" indent="0" algn="just">
              <a:lnSpc>
                <a:spcPts val="2100"/>
              </a:lnSpc>
              <a:buNone/>
            </a:pPr>
            <a:r>
              <a:rPr lang="it-IT" dirty="0"/>
              <a:t>In particolare, la riallocazione potrà riguardare le seguenti posizioni:</a:t>
            </a:r>
          </a:p>
          <a:p>
            <a:pPr algn="just">
              <a:lnSpc>
                <a:spcPts val="2100"/>
              </a:lnSpc>
              <a:buFontTx/>
              <a:buChar char="-"/>
            </a:pPr>
            <a:r>
              <a:rPr lang="it-IT" dirty="0"/>
              <a:t>2 </a:t>
            </a:r>
            <a:r>
              <a:rPr lang="it-IT" i="1" dirty="0" err="1"/>
              <a:t>Reservation</a:t>
            </a:r>
            <a:r>
              <a:rPr lang="it-IT" i="1" dirty="0"/>
              <a:t> Agents </a:t>
            </a:r>
            <a:r>
              <a:rPr lang="it-IT" dirty="0"/>
              <a:t>(Hotel): con mansioni di recepimento delle prenotazioni sul sistema</a:t>
            </a:r>
          </a:p>
          <a:p>
            <a:pPr algn="just">
              <a:lnSpc>
                <a:spcPts val="2100"/>
              </a:lnSpc>
              <a:buFontTx/>
              <a:buChar char="-"/>
            </a:pPr>
            <a:r>
              <a:rPr lang="it-IT" dirty="0"/>
              <a:t>1 </a:t>
            </a:r>
            <a:r>
              <a:rPr lang="it-IT" i="1" dirty="0"/>
              <a:t>Capo Ricevimento </a:t>
            </a:r>
            <a:r>
              <a:rPr lang="it-IT" dirty="0"/>
              <a:t>(Hotel): con funzione di accoglienza, check-in, check-out</a:t>
            </a:r>
          </a:p>
          <a:p>
            <a:pPr algn="just">
              <a:lnSpc>
                <a:spcPts val="2100"/>
              </a:lnSpc>
              <a:buFontTx/>
              <a:buChar char="-"/>
            </a:pPr>
            <a:r>
              <a:rPr lang="it-IT" dirty="0"/>
              <a:t>1 </a:t>
            </a:r>
            <a:r>
              <a:rPr lang="it-IT" i="1" dirty="0"/>
              <a:t>Executive </a:t>
            </a:r>
            <a:r>
              <a:rPr lang="it-IT" i="1" dirty="0" err="1"/>
              <a:t>Housekeeper</a:t>
            </a:r>
            <a:r>
              <a:rPr lang="it-IT" i="1" dirty="0"/>
              <a:t> </a:t>
            </a:r>
            <a:r>
              <a:rPr lang="it-IT" dirty="0"/>
              <a:t>(Hotel in comune con il Casinò): con funzioni di controllo delle attività di sistemazione camere e controllo sulla ditta esterna che svolge attività di sistemazione camere e pulizia Casinò</a:t>
            </a:r>
          </a:p>
          <a:p>
            <a:pPr algn="just">
              <a:lnSpc>
                <a:spcPts val="2100"/>
              </a:lnSpc>
              <a:buFontTx/>
              <a:buChar char="-"/>
            </a:pPr>
            <a:r>
              <a:rPr lang="it-IT" dirty="0"/>
              <a:t>1 </a:t>
            </a:r>
            <a:r>
              <a:rPr lang="it-IT" i="1" dirty="0"/>
              <a:t>Assistente </a:t>
            </a:r>
            <a:r>
              <a:rPr lang="it-IT" i="1" dirty="0" err="1"/>
              <a:t>Housekeeper</a:t>
            </a:r>
            <a:r>
              <a:rPr lang="it-IT" i="1" dirty="0"/>
              <a:t> </a:t>
            </a:r>
            <a:r>
              <a:rPr lang="it-IT" dirty="0"/>
              <a:t>(Hotel): in supporto all’Executive </a:t>
            </a:r>
            <a:r>
              <a:rPr lang="it-IT" dirty="0" err="1"/>
              <a:t>Housekeeper</a:t>
            </a:r>
            <a:r>
              <a:rPr lang="it-IT" dirty="0"/>
              <a:t> in riferimento all’Hotel</a:t>
            </a:r>
          </a:p>
          <a:p>
            <a:pPr algn="just">
              <a:lnSpc>
                <a:spcPts val="2100"/>
              </a:lnSpc>
              <a:buFontTx/>
              <a:buChar char="-"/>
            </a:pPr>
            <a:r>
              <a:rPr lang="it-IT" dirty="0"/>
              <a:t>1 </a:t>
            </a:r>
            <a:r>
              <a:rPr lang="it-IT" i="1" dirty="0"/>
              <a:t>Centralinista</a:t>
            </a:r>
            <a:r>
              <a:rPr lang="it-IT" dirty="0"/>
              <a:t> (Hotel in comune con il Casinò): è la persona che coordina le informazioni tra ricevimento, </a:t>
            </a:r>
            <a:r>
              <a:rPr lang="it-IT" dirty="0" err="1"/>
              <a:t>housekeeping</a:t>
            </a:r>
            <a:r>
              <a:rPr lang="it-IT" dirty="0"/>
              <a:t>, </a:t>
            </a:r>
            <a:r>
              <a:rPr lang="it-IT" dirty="0" err="1"/>
              <a:t>Food&amp;Beverage</a:t>
            </a:r>
            <a:r>
              <a:rPr lang="it-IT" dirty="0"/>
              <a:t>.</a:t>
            </a:r>
          </a:p>
        </p:txBody>
      </p:sp>
      <p:sp>
        <p:nvSpPr>
          <p:cNvPr id="4" name="Sottotitolo 3"/>
          <p:cNvSpPr>
            <a:spLocks noGrp="1"/>
          </p:cNvSpPr>
          <p:nvPr>
            <p:ph type="subTitle" idx="13"/>
          </p:nvPr>
        </p:nvSpPr>
        <p:spPr/>
        <p:txBody>
          <a:bodyPr>
            <a:normAutofit lnSpcReduction="10000"/>
          </a:bodyPr>
          <a:lstStyle/>
          <a:p>
            <a:r>
              <a:rPr lang="it-IT" dirty="0"/>
              <a:t>c) Riorganizzazione del Personale – Riallocazione</a:t>
            </a:r>
          </a:p>
        </p:txBody>
      </p:sp>
      <p:sp>
        <p:nvSpPr>
          <p:cNvPr id="5"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6" name="Segnaposto numero diapositiva 5"/>
          <p:cNvSpPr>
            <a:spLocks noGrp="1"/>
          </p:cNvSpPr>
          <p:nvPr>
            <p:ph type="sldNum" sz="quarter" idx="12"/>
          </p:nvPr>
        </p:nvSpPr>
        <p:spPr/>
        <p:txBody>
          <a:bodyPr/>
          <a:lstStyle/>
          <a:p>
            <a:fld id="{469478AE-E41C-4998-8501-3E5F968BCBEE}" type="slidenum">
              <a:rPr lang="it-IT" smtClean="0"/>
              <a:pPr/>
              <a:t>67</a:t>
            </a:fld>
            <a:endParaRPr lang="it-IT"/>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4232740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idx="1"/>
          </p:nvPr>
        </p:nvSpPr>
        <p:spPr>
          <a:xfrm>
            <a:off x="257035" y="1327340"/>
            <a:ext cx="9391932" cy="2172198"/>
          </a:xfrm>
        </p:spPr>
        <p:txBody>
          <a:bodyPr>
            <a:spAutoFit/>
          </a:bodyPr>
          <a:lstStyle/>
          <a:p>
            <a:pPr marL="0" indent="0" algn="just">
              <a:lnSpc>
                <a:spcPts val="2000"/>
              </a:lnSpc>
              <a:buNone/>
            </a:pPr>
            <a:r>
              <a:rPr lang="it-IT" dirty="0"/>
              <a:t>Le relazioni finanziarie – partecipative che oggi legano la Regione alla Società sono così riassumibili:</a:t>
            </a:r>
          </a:p>
          <a:p>
            <a:pPr algn="just">
              <a:lnSpc>
                <a:spcPts val="2000"/>
              </a:lnSpc>
            </a:pPr>
            <a:r>
              <a:rPr lang="it-IT" dirty="0"/>
              <a:t>Capitale già sottoscritto e ad oggi esistente:</a:t>
            </a:r>
          </a:p>
          <a:p>
            <a:pPr marL="457200" lvl="1" indent="0" algn="just">
              <a:lnSpc>
                <a:spcPts val="2000"/>
              </a:lnSpc>
              <a:buNone/>
            </a:pPr>
            <a:r>
              <a:rPr lang="it-IT" dirty="0"/>
              <a:t>A seguito dell’operazione sul capitale deliberata nel mese di febbraio 2017, la Regione risulta intestataria di Euro 55.720.000 (99,5% di 56M€). </a:t>
            </a:r>
          </a:p>
          <a:p>
            <a:pPr algn="just">
              <a:lnSpc>
                <a:spcPts val="2000"/>
              </a:lnSpc>
            </a:pPr>
            <a:r>
              <a:rPr lang="it-IT" dirty="0"/>
              <a:t>Finanziamenti già concessi ed erogati </a:t>
            </a:r>
          </a:p>
          <a:p>
            <a:pPr marL="457200" lvl="1" indent="0" algn="just">
              <a:lnSpc>
                <a:spcPts val="2000"/>
              </a:lnSpc>
              <a:buNone/>
            </a:pPr>
            <a:r>
              <a:rPr lang="it-IT" dirty="0"/>
              <a:t>La Regione, tramite la propria società finanziaria </a:t>
            </a:r>
            <a:r>
              <a:rPr lang="it-IT" dirty="0" err="1"/>
              <a:t>FinAosta</a:t>
            </a:r>
            <a:r>
              <a:rPr lang="it-IT" dirty="0"/>
              <a:t> </a:t>
            </a:r>
            <a:r>
              <a:rPr lang="it-IT" dirty="0" err="1"/>
              <a:t>S.p.A</a:t>
            </a:r>
            <a:r>
              <a:rPr lang="it-IT" dirty="0"/>
              <a:t>, alla data del 31.12.2016 risulta altresì creditrice di euro 49.476k€ per la concessione delle seguenti linee:</a:t>
            </a:r>
          </a:p>
        </p:txBody>
      </p:sp>
      <p:sp>
        <p:nvSpPr>
          <p:cNvPr id="6" name="Sottotitolo 5"/>
          <p:cNvSpPr>
            <a:spLocks noGrp="1"/>
          </p:cNvSpPr>
          <p:nvPr>
            <p:ph type="subTitle" idx="13"/>
          </p:nvPr>
        </p:nvSpPr>
        <p:spPr>
          <a:xfrm>
            <a:off x="257035" y="584345"/>
            <a:ext cx="9391932" cy="330055"/>
          </a:xfrm>
        </p:spPr>
        <p:txBody>
          <a:bodyPr>
            <a:noAutofit/>
          </a:bodyPr>
          <a:lstStyle/>
          <a:p>
            <a:r>
              <a:rPr lang="it-IT" dirty="0"/>
              <a:t>d) La Manovra Finanziaria – Interventi della Regione: la Situazione Attuale </a:t>
            </a:r>
          </a:p>
        </p:txBody>
      </p:sp>
      <p:sp>
        <p:nvSpPr>
          <p:cNvPr id="8"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68</a:t>
            </a:fld>
            <a:endParaRPr lang="it-IT"/>
          </a:p>
        </p:txBody>
      </p:sp>
      <p:pic>
        <p:nvPicPr>
          <p:cNvPr id="9" name="Immagine 8"/>
          <p:cNvPicPr>
            <a:picLocks noChangeAspect="1"/>
          </p:cNvPicPr>
          <p:nvPr/>
        </p:nvPicPr>
        <p:blipFill>
          <a:blip r:embed="rId3"/>
          <a:stretch>
            <a:fillRect/>
          </a:stretch>
        </p:blipFill>
        <p:spPr>
          <a:xfrm>
            <a:off x="1412097" y="3647187"/>
            <a:ext cx="7081806" cy="2566032"/>
          </a:xfrm>
          <a:prstGeom prst="rect">
            <a:avLst/>
          </a:prstGeom>
        </p:spPr>
      </p:pic>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8264072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ttotitolo 5"/>
          <p:cNvSpPr>
            <a:spLocks noGrp="1"/>
          </p:cNvSpPr>
          <p:nvPr>
            <p:ph type="subTitle" idx="13"/>
          </p:nvPr>
        </p:nvSpPr>
        <p:spPr>
          <a:xfrm>
            <a:off x="257034" y="584345"/>
            <a:ext cx="9316173" cy="330055"/>
          </a:xfrm>
        </p:spPr>
        <p:txBody>
          <a:bodyPr>
            <a:noAutofit/>
          </a:bodyPr>
          <a:lstStyle/>
          <a:p>
            <a:r>
              <a:rPr lang="it-IT" dirty="0"/>
              <a:t>d) La Manovra Finanziaria – Interventi della Regione: il rientro degli attuali affidamenti</a:t>
            </a:r>
          </a:p>
        </p:txBody>
      </p:sp>
      <p:sp>
        <p:nvSpPr>
          <p:cNvPr id="8"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69</a:t>
            </a:fld>
            <a:endParaRPr lang="it-IT"/>
          </a:p>
        </p:txBody>
      </p:sp>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
        <p:nvSpPr>
          <p:cNvPr id="9" name="Segnaposto contenuto 3"/>
          <p:cNvSpPr>
            <a:spLocks noGrp="1"/>
          </p:cNvSpPr>
          <p:nvPr>
            <p:ph idx="1"/>
          </p:nvPr>
        </p:nvSpPr>
        <p:spPr>
          <a:xfrm>
            <a:off x="257035" y="1282890"/>
            <a:ext cx="9391932" cy="2015936"/>
          </a:xfrm>
        </p:spPr>
        <p:txBody>
          <a:bodyPr>
            <a:spAutoFit/>
          </a:bodyPr>
          <a:lstStyle/>
          <a:p>
            <a:pPr marL="0" indent="0" algn="just">
              <a:lnSpc>
                <a:spcPct val="150000"/>
              </a:lnSpc>
              <a:buNone/>
            </a:pPr>
            <a:r>
              <a:rPr lang="it-IT" dirty="0"/>
              <a:t>Il Piano, relativamente alle predette linee, ne prevede il seguente trattamento:</a:t>
            </a:r>
          </a:p>
          <a:p>
            <a:pPr marL="0" indent="0" algn="just">
              <a:lnSpc>
                <a:spcPct val="150000"/>
              </a:lnSpc>
              <a:buNone/>
            </a:pPr>
            <a:endParaRPr lang="it-IT" dirty="0"/>
          </a:p>
          <a:p>
            <a:pPr algn="just">
              <a:lnSpc>
                <a:spcPct val="150000"/>
              </a:lnSpc>
            </a:pPr>
            <a:r>
              <a:rPr lang="it-IT" dirty="0"/>
              <a:t>Linea "A": posticipazione del rientro "</a:t>
            </a:r>
            <a:r>
              <a:rPr lang="it-IT" dirty="0" err="1"/>
              <a:t>bullet</a:t>
            </a:r>
            <a:r>
              <a:rPr lang="it-IT" dirty="0"/>
              <a:t>" al 31.12.2019 e suo integrale pagamento entro la predetta data;</a:t>
            </a:r>
          </a:p>
          <a:p>
            <a:pPr algn="just">
              <a:lnSpc>
                <a:spcPct val="150000"/>
              </a:lnSpc>
            </a:pPr>
            <a:r>
              <a:rPr lang="it-IT" dirty="0"/>
              <a:t>Linea "B": ripresa dal 1 gennaio 2018 del piano di ammortamento, con pagamenti annuali di 536k€;</a:t>
            </a:r>
          </a:p>
          <a:p>
            <a:pPr algn="just">
              <a:lnSpc>
                <a:spcPct val="150000"/>
              </a:lnSpc>
            </a:pPr>
            <a:r>
              <a:rPr lang="it-IT" dirty="0"/>
              <a:t>Linea "C": ripresa dal 1 gennaio 2018 del piano di ammortamento, con pagamenti annuali di 1.439k€. </a:t>
            </a:r>
          </a:p>
        </p:txBody>
      </p:sp>
    </p:spTree>
    <p:extLst>
      <p:ext uri="{BB962C8B-B14F-4D97-AF65-F5344CB8AC3E}">
        <p14:creationId xmlns:p14="http://schemas.microsoft.com/office/powerpoint/2010/main" val="16839617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p:txBody>
          <a:bodyPr/>
          <a:lstStyle/>
          <a:p>
            <a:r>
              <a:rPr lang="it-IT"/>
              <a:t>6. Linee Guida del Progetto</a:t>
            </a:r>
            <a:endParaRPr lang="it-IT"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70</a:t>
            </a:fld>
            <a:endParaRPr lang="it-IT"/>
          </a:p>
        </p:txBody>
      </p:sp>
      <p:sp>
        <p:nvSpPr>
          <p:cNvPr id="10"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
        <p:nvSpPr>
          <p:cNvPr id="13" name="Sottotitolo 5"/>
          <p:cNvSpPr>
            <a:spLocks noGrp="1"/>
          </p:cNvSpPr>
          <p:nvPr>
            <p:ph type="subTitle" idx="13"/>
          </p:nvPr>
        </p:nvSpPr>
        <p:spPr>
          <a:xfrm>
            <a:off x="257035" y="584345"/>
            <a:ext cx="8021992" cy="590931"/>
          </a:xfrm>
        </p:spPr>
        <p:txBody>
          <a:bodyPr wrap="square" anchor="t">
            <a:spAutoFit/>
          </a:bodyPr>
          <a:lstStyle/>
          <a:p>
            <a:r>
              <a:rPr lang="it-IT" dirty="0"/>
              <a:t>d) La Manovra Finanziaria – Interventi della Regione: il supporto allo sviluppo e il versamento di nuove risorse finanziarie</a:t>
            </a:r>
          </a:p>
        </p:txBody>
      </p:sp>
      <p:sp>
        <p:nvSpPr>
          <p:cNvPr id="17" name="Segnaposto contenuto 3"/>
          <p:cNvSpPr txBox="1">
            <a:spLocks noGrp="1"/>
          </p:cNvSpPr>
          <p:nvPr>
            <p:ph idx="1"/>
          </p:nvPr>
        </p:nvSpPr>
        <p:spPr>
          <a:xfrm>
            <a:off x="257035" y="1282890"/>
            <a:ext cx="9391932" cy="4300986"/>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b="0" i="0" kern="1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2000"/>
              </a:lnSpc>
              <a:buNone/>
            </a:pPr>
            <a:r>
              <a:rPr lang="it-IT" dirty="0">
                <a:latin typeface="Arial" panose="020B0604020202020204" pitchFamily="34" charset="0"/>
                <a:cs typeface="Arial" panose="020B0604020202020204" pitchFamily="34" charset="0"/>
              </a:rPr>
              <a:t>Come sarà dettagliatamente esposto nel successivo paragrafo, il piano di rilancio e sviluppo richiede sin dal 2017 una significativa disponibilità finanziaria, non generabile in autonomia dall’attività sociale in un così ristretto lasso di tempo e nemmeno richiedibile «in toto» al sistema bancario, a cui pure saranno rivolte specifiche istanze di supporto, volta a: i. Supportare finanziariamente l’operazione relativa all’efficientamento del personale anche in forza anche di accordi già presi, fornendo adeguata copertura agli esborsi ed alle garanzie da concedere agli enti preposti ed i costi e le garanzie, nonché ii. Supportare la porzione finale degli investimenti necessari per rilanciare l’attività, e iii. Riequilibrare la situazione finanziaria della Società con riferimento agli investimenti già fatti. </a:t>
            </a:r>
          </a:p>
          <a:p>
            <a:pPr marL="0" indent="0" algn="just">
              <a:lnSpc>
                <a:spcPts val="2000"/>
              </a:lnSpc>
              <a:buNone/>
            </a:pPr>
            <a:r>
              <a:rPr lang="it-IT" dirty="0">
                <a:latin typeface="Arial" panose="020B0604020202020204" pitchFamily="34" charset="0"/>
                <a:cs typeface="Arial" panose="020B0604020202020204" pitchFamily="34" charset="0"/>
              </a:rPr>
              <a:t>Al Socio, quindi, sono richiesti versamenti per totali euro 20.000.000 così distribuiti:</a:t>
            </a:r>
          </a:p>
          <a:p>
            <a:pPr algn="just">
              <a:lnSpc>
                <a:spcPts val="2000"/>
              </a:lnSpc>
            </a:pPr>
            <a:r>
              <a:rPr lang="it-IT" dirty="0">
                <a:latin typeface="Arial" panose="020B0604020202020204" pitchFamily="34" charset="0"/>
                <a:cs typeface="Arial" panose="020B0604020202020204" pitchFamily="34" charset="0"/>
              </a:rPr>
              <a:t>Euro 8.000.000 entro il corrente mese maggio 2017;</a:t>
            </a:r>
          </a:p>
          <a:p>
            <a:pPr algn="just">
              <a:lnSpc>
                <a:spcPts val="2000"/>
              </a:lnSpc>
            </a:pPr>
            <a:r>
              <a:rPr lang="it-IT" dirty="0">
                <a:latin typeface="Arial" panose="020B0604020202020204" pitchFamily="34" charset="0"/>
                <a:cs typeface="Arial" panose="020B0604020202020204" pitchFamily="34" charset="0"/>
              </a:rPr>
              <a:t>Euro 6.000.000 entro il prossimo mese di settembre 2017 purché sia concretamente avviato il percorso finalizzato alla riduzione dei costi ed all’adozione del nuovo modello organizzativo;</a:t>
            </a:r>
          </a:p>
          <a:p>
            <a:pPr algn="just">
              <a:lnSpc>
                <a:spcPts val="2000"/>
              </a:lnSpc>
            </a:pPr>
            <a:r>
              <a:rPr lang="it-IT" dirty="0">
                <a:latin typeface="Arial" panose="020B0604020202020204" pitchFamily="34" charset="0"/>
                <a:cs typeface="Arial" panose="020B0604020202020204" pitchFamily="34" charset="0"/>
              </a:rPr>
              <a:t>Euro 6.000.000 entro il prossimo mese di luglio 2018 in presenza delle condizioni di cui sopra.</a:t>
            </a:r>
          </a:p>
          <a:p>
            <a:pPr marL="0" indent="0" algn="just">
              <a:lnSpc>
                <a:spcPts val="2000"/>
              </a:lnSpc>
              <a:buNone/>
            </a:pPr>
            <a:r>
              <a:rPr lang="it-IT" dirty="0">
                <a:latin typeface="Arial" panose="020B0604020202020204" pitchFamily="34" charset="0"/>
                <a:cs typeface="Arial" panose="020B0604020202020204" pitchFamily="34" charset="0"/>
              </a:rPr>
              <a:t>Tali versamenti dovranno essere effettuati in "conto capitale" per contribuire, anche sotto il profilo delle fonti, al riequilibrio degli indici patrimoniali.</a:t>
            </a:r>
          </a:p>
        </p:txBody>
      </p:sp>
    </p:spTree>
    <p:extLst>
      <p:ext uri="{BB962C8B-B14F-4D97-AF65-F5344CB8AC3E}">
        <p14:creationId xmlns:p14="http://schemas.microsoft.com/office/powerpoint/2010/main" val="25567462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71</a:t>
            </a:fld>
            <a:endParaRPr lang="it-IT"/>
          </a:p>
        </p:txBody>
      </p:sp>
      <p:sp>
        <p:nvSpPr>
          <p:cNvPr id="6"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
        <p:nvSpPr>
          <p:cNvPr id="9" name="Sottotitolo 5"/>
          <p:cNvSpPr>
            <a:spLocks noGrp="1"/>
          </p:cNvSpPr>
          <p:nvPr>
            <p:ph type="subTitle" idx="13"/>
          </p:nvPr>
        </p:nvSpPr>
        <p:spPr>
          <a:xfrm>
            <a:off x="257035" y="584345"/>
            <a:ext cx="8157916" cy="590931"/>
          </a:xfrm>
        </p:spPr>
        <p:txBody>
          <a:bodyPr wrap="square" anchor="t">
            <a:spAutoFit/>
          </a:bodyPr>
          <a:lstStyle/>
          <a:p>
            <a:r>
              <a:rPr lang="it-IT" dirty="0"/>
              <a:t>d) La Manovra Finanziaria – Interventi della Regione: il supporto allo sviluppo e il versamento di nuove risorse finanziarie</a:t>
            </a:r>
          </a:p>
        </p:txBody>
      </p:sp>
      <p:sp>
        <p:nvSpPr>
          <p:cNvPr id="11" name="Segnaposto contenuto 3"/>
          <p:cNvSpPr>
            <a:spLocks noGrp="1"/>
          </p:cNvSpPr>
          <p:nvPr>
            <p:ph idx="1"/>
          </p:nvPr>
        </p:nvSpPr>
        <p:spPr>
          <a:xfrm>
            <a:off x="257035" y="1282890"/>
            <a:ext cx="9391932" cy="3118803"/>
          </a:xfrm>
        </p:spPr>
        <p:txBody>
          <a:bodyPr>
            <a:spAutoFit/>
          </a:bodyPr>
          <a:lstStyle/>
          <a:p>
            <a:pPr marL="0" indent="0" algn="just">
              <a:lnSpc>
                <a:spcPts val="2000"/>
              </a:lnSpc>
              <a:buNone/>
            </a:pPr>
            <a:endParaRPr lang="it-IT" i="1" u="sng" dirty="0">
              <a:solidFill>
                <a:prstClr val="black"/>
              </a:solidFill>
            </a:endParaRPr>
          </a:p>
          <a:p>
            <a:pPr marL="0" indent="0" algn="just">
              <a:lnSpc>
                <a:spcPts val="2000"/>
              </a:lnSpc>
              <a:buNone/>
            </a:pPr>
            <a:r>
              <a:rPr lang="it-IT" i="1" u="sng" dirty="0">
                <a:solidFill>
                  <a:prstClr val="black"/>
                </a:solidFill>
              </a:rPr>
              <a:t>Segue: i versamenti già effettuati dalla Regione e loro gestione all’interno del Piano</a:t>
            </a:r>
          </a:p>
          <a:p>
            <a:pPr marL="0" indent="0" algn="just">
              <a:lnSpc>
                <a:spcPts val="2000"/>
              </a:lnSpc>
              <a:buNone/>
            </a:pPr>
            <a:r>
              <a:rPr lang="it-IT" dirty="0"/>
              <a:t>L’intervento richiesto permetterà alla Regione di portare definitivamente a compimento l’impegno di supporto finanziario già autorizzato con LR n. 49 del 23/12/2009 e, in aggiunta, gli andamenti economici e finanziari previsti, come rappresentati nei successivi paragrafi, permetteranno:</a:t>
            </a:r>
          </a:p>
          <a:p>
            <a:pPr algn="just">
              <a:lnSpc>
                <a:spcPts val="2000"/>
              </a:lnSpc>
            </a:pPr>
            <a:r>
              <a:rPr lang="it-IT" dirty="0"/>
              <a:t>Di raggiungere la piena valorizzare gli investimenti già effettuati,</a:t>
            </a:r>
          </a:p>
          <a:p>
            <a:pPr algn="just">
              <a:lnSpc>
                <a:spcPts val="2000"/>
              </a:lnSpc>
            </a:pPr>
            <a:r>
              <a:rPr lang="it-IT" dirty="0"/>
              <a:t>Di rendere possibile il rientro degli affidamenti concessi negli esercizi precedenti,</a:t>
            </a:r>
          </a:p>
          <a:p>
            <a:pPr algn="just">
              <a:lnSpc>
                <a:spcPts val="2000"/>
              </a:lnSpc>
            </a:pPr>
            <a:r>
              <a:rPr lang="it-IT" dirty="0"/>
              <a:t>Di portare a termine la riorganizzazione industriale</a:t>
            </a:r>
          </a:p>
          <a:p>
            <a:pPr algn="just">
              <a:lnSpc>
                <a:spcPts val="2000"/>
              </a:lnSpc>
            </a:pPr>
            <a:r>
              <a:rPr lang="it-IT" dirty="0"/>
              <a:t>Di non escludere una possibile redditività dei nuovi versamenti per i quali, laddove il Piano trovasse precisa esecuzione, con successivo accordo potrà essere prevista una specifica remunerazione. </a:t>
            </a:r>
          </a:p>
        </p:txBody>
      </p:sp>
    </p:spTree>
    <p:extLst>
      <p:ext uri="{BB962C8B-B14F-4D97-AF65-F5344CB8AC3E}">
        <p14:creationId xmlns:p14="http://schemas.microsoft.com/office/powerpoint/2010/main" val="21046288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idx="1"/>
          </p:nvPr>
        </p:nvSpPr>
        <p:spPr>
          <a:xfrm>
            <a:off x="257035" y="1346812"/>
            <a:ext cx="9391932" cy="2797369"/>
          </a:xfrm>
        </p:spPr>
        <p:txBody>
          <a:bodyPr>
            <a:spAutoFit/>
          </a:bodyPr>
          <a:lstStyle/>
          <a:p>
            <a:pPr marL="0" indent="0" algn="just">
              <a:lnSpc>
                <a:spcPts val="2100"/>
              </a:lnSpc>
              <a:buNone/>
            </a:pPr>
            <a:r>
              <a:rPr lang="it-IT" dirty="0"/>
              <a:t>Con il duplice obiettivo di permettere, da una parte, al management della Società di concentrarsi sugli ambiziosi obiettivi «core» e per permettere, dall’altra parte, l’ottenimento di realizzi di liquidità a supporto dell’intera operazione, sebbene non previsto come passaggio necessario per il Piano, nel futuro si potrebbe operare per il realizzo degli asset immobiliari non strategici (immobilizzazioni "non-core") da utilizzarsi per abbattere il debito. Di seguito l’elenco dettagliato degli immobili in questione: </a:t>
            </a:r>
          </a:p>
          <a:p>
            <a:pPr marL="0" indent="0" algn="just">
              <a:lnSpc>
                <a:spcPts val="2100"/>
              </a:lnSpc>
              <a:buNone/>
            </a:pPr>
            <a:endParaRPr lang="it-IT" dirty="0"/>
          </a:p>
          <a:p>
            <a:pPr marL="0" indent="0" algn="just">
              <a:lnSpc>
                <a:spcPts val="2100"/>
              </a:lnSpc>
              <a:buNone/>
            </a:pPr>
            <a:endParaRPr lang="it-IT" dirty="0"/>
          </a:p>
          <a:p>
            <a:pPr marL="0" indent="0" algn="just">
              <a:lnSpc>
                <a:spcPts val="2100"/>
              </a:lnSpc>
              <a:buNone/>
            </a:pPr>
            <a:endParaRPr lang="it-IT" dirty="0"/>
          </a:p>
          <a:p>
            <a:pPr marL="0" indent="0" algn="just">
              <a:lnSpc>
                <a:spcPts val="2100"/>
              </a:lnSpc>
              <a:buNone/>
            </a:pPr>
            <a:endParaRPr lang="it-IT" dirty="0"/>
          </a:p>
        </p:txBody>
      </p:sp>
      <p:sp>
        <p:nvSpPr>
          <p:cNvPr id="8" name="Titolo 1"/>
          <p:cNvSpPr>
            <a:spLocks noGrp="1"/>
          </p:cNvSpPr>
          <p:nvPr>
            <p:ph type="title"/>
          </p:nvPr>
        </p:nvSpPr>
        <p:spPr/>
        <p:txBody>
          <a:bodyPr>
            <a:noAutofit/>
          </a:bodyPr>
          <a:lstStyle/>
          <a:p>
            <a:r>
              <a:rPr lang="it-IT" dirty="0">
                <a:solidFill>
                  <a:prstClr val="black"/>
                </a:solidFill>
              </a:rPr>
              <a:t>6. Linee Guida del Progetto</a:t>
            </a:r>
            <a:endParaRPr lang="it-IT" dirty="0"/>
          </a:p>
        </p:txBody>
      </p:sp>
      <p:sp>
        <p:nvSpPr>
          <p:cNvPr id="3" name="Segnaposto numero diapositiva 2"/>
          <p:cNvSpPr>
            <a:spLocks noGrp="1"/>
          </p:cNvSpPr>
          <p:nvPr>
            <p:ph type="sldNum" sz="quarter" idx="12"/>
          </p:nvPr>
        </p:nvSpPr>
        <p:spPr/>
        <p:txBody>
          <a:bodyPr/>
          <a:lstStyle/>
          <a:p>
            <a:fld id="{469478AE-E41C-4998-8501-3E5F968BCBEE}" type="slidenum">
              <a:rPr lang="it-IT" smtClean="0"/>
              <a:pPr/>
              <a:t>72</a:t>
            </a:fld>
            <a:endParaRPr lang="it-IT"/>
          </a:p>
        </p:txBody>
      </p:sp>
      <p:pic>
        <p:nvPicPr>
          <p:cNvPr id="9" name="Immagine 8"/>
          <p:cNvPicPr>
            <a:picLocks noChangeAspect="1"/>
          </p:cNvPicPr>
          <p:nvPr/>
        </p:nvPicPr>
        <p:blipFill>
          <a:blip r:embed="rId3"/>
          <a:stretch>
            <a:fillRect/>
          </a:stretch>
        </p:blipFill>
        <p:spPr>
          <a:xfrm>
            <a:off x="3874286" y="2608280"/>
            <a:ext cx="5087266" cy="3868719"/>
          </a:xfrm>
          <a:prstGeom prst="rect">
            <a:avLst/>
          </a:prstGeom>
        </p:spPr>
      </p:pic>
      <p:sp>
        <p:nvSpPr>
          <p:cNvPr id="7"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
        <p:nvSpPr>
          <p:cNvPr id="12" name="Sottotitolo 5"/>
          <p:cNvSpPr>
            <a:spLocks noGrp="1"/>
          </p:cNvSpPr>
          <p:nvPr>
            <p:ph type="subTitle" idx="13"/>
          </p:nvPr>
        </p:nvSpPr>
        <p:spPr/>
        <p:txBody>
          <a:bodyPr anchor="t">
            <a:noAutofit/>
          </a:bodyPr>
          <a:lstStyle/>
          <a:p>
            <a:r>
              <a:rPr lang="it-IT" dirty="0"/>
              <a:t>d) La Manovra Finanziaria – Ipotesi migliorative: la dismissione Asset Non Strategici ("Non Core")</a:t>
            </a:r>
          </a:p>
        </p:txBody>
      </p:sp>
    </p:spTree>
    <p:extLst>
      <p:ext uri="{BB962C8B-B14F-4D97-AF65-F5344CB8AC3E}">
        <p14:creationId xmlns:p14="http://schemas.microsoft.com/office/powerpoint/2010/main" val="36559818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lstStyle/>
          <a:p>
            <a:r>
              <a:rPr lang="it-IT"/>
              <a:t>6. Linee Guida del Progetto</a:t>
            </a:r>
            <a:endParaRPr lang="it-IT" dirty="0"/>
          </a:p>
        </p:txBody>
      </p:sp>
      <p:sp>
        <p:nvSpPr>
          <p:cNvPr id="7" name="Segnaposto contenuto 2"/>
          <p:cNvSpPr>
            <a:spLocks noGrp="1"/>
          </p:cNvSpPr>
          <p:nvPr>
            <p:ph idx="1"/>
          </p:nvPr>
        </p:nvSpPr>
        <p:spPr>
          <a:xfrm>
            <a:off x="257035" y="1282890"/>
            <a:ext cx="9391932" cy="3606115"/>
          </a:xfrm>
        </p:spPr>
        <p:txBody>
          <a:bodyPr>
            <a:spAutoFit/>
          </a:bodyPr>
          <a:lstStyle/>
          <a:p>
            <a:pPr marL="0" indent="0" algn="just">
              <a:lnSpc>
                <a:spcPts val="1700"/>
              </a:lnSpc>
              <a:buNone/>
            </a:pPr>
            <a:r>
              <a:rPr lang="it-IT" dirty="0"/>
              <a:t>Sul presupposto dell’accettazione del presente piano da parte della Regione, nonché da parte dei sindacati e dei Dipendenti per gli aspetti di relativa pertinenza, il presente Progetto permetterà alla Società di superare l’attuale stato di momentanea e reversibile tensione finanziaria e, quindi, di riproporsi al sistema bancario in condizioni di ordinaria affidabilità.</a:t>
            </a:r>
          </a:p>
          <a:p>
            <a:pPr marL="0" indent="0" algn="just">
              <a:lnSpc>
                <a:spcPts val="1700"/>
              </a:lnSpc>
              <a:buNone/>
            </a:pPr>
            <a:r>
              <a:rPr lang="it-IT" dirty="0"/>
              <a:t>Per questo motivo, si ritiene concretamente percorribile non solo richiedere al sistema bancario il mantenimento degli attuali affidamenti, ma anche di richiedere, eventualmente anche a banche differenti da quelle di sistema, un ampliamento degli affidamenti fino a raggiungere importi fisiologicamente sostenibili dalla Società.</a:t>
            </a:r>
          </a:p>
          <a:p>
            <a:pPr marL="0" indent="0" algn="just">
              <a:lnSpc>
                <a:spcPts val="1700"/>
              </a:lnSpc>
              <a:buNone/>
            </a:pPr>
            <a:r>
              <a:rPr lang="it-IT" dirty="0"/>
              <a:t>La richiesta al sistema bancario può, quindi, essere così sinteticamente indicata:</a:t>
            </a:r>
          </a:p>
          <a:p>
            <a:pPr algn="just">
              <a:lnSpc>
                <a:spcPts val="1700"/>
              </a:lnSpc>
            </a:pPr>
            <a:r>
              <a:rPr lang="it-IT" dirty="0"/>
              <a:t>Mantenimento degli attuali affidamenti per le banche che già operano con la Società;</a:t>
            </a:r>
          </a:p>
          <a:p>
            <a:pPr algn="just">
              <a:lnSpc>
                <a:spcPts val="1700"/>
              </a:lnSpc>
            </a:pPr>
            <a:r>
              <a:rPr lang="it-IT" dirty="0"/>
              <a:t>Erogazione di nuove linee di affidamento entro la fine del 2017 per l’importo di Euro 15.000.000.</a:t>
            </a:r>
          </a:p>
          <a:p>
            <a:pPr marL="0" indent="0" algn="just">
              <a:lnSpc>
                <a:spcPts val="1700"/>
              </a:lnSpc>
              <a:buNone/>
            </a:pPr>
            <a:endParaRPr lang="it-IT" dirty="0"/>
          </a:p>
          <a:p>
            <a:pPr marL="0" indent="0" algn="just">
              <a:lnSpc>
                <a:spcPts val="1700"/>
              </a:lnSpc>
              <a:buNone/>
            </a:pPr>
            <a:r>
              <a:rPr lang="it-IT" dirty="0"/>
              <a:t>Così facendo la Società potrà dunque raggiungere affidamenti globali per Euro 33.000.000 circa il cui importo risulta essere coerente con il fatturato della Società, con i mezzi propri, con il valore degli immobili posti in garanzia, ed i relativi interessi avranno una minima incidenza sul fatturato.</a:t>
            </a: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73</a:t>
            </a:fld>
            <a:endParaRPr lang="it-IT"/>
          </a:p>
        </p:txBody>
      </p:sp>
      <p:sp>
        <p:nvSpPr>
          <p:cNvPr id="12" name="Sottotitolo 11"/>
          <p:cNvSpPr>
            <a:spLocks noGrp="1"/>
          </p:cNvSpPr>
          <p:nvPr>
            <p:ph type="subTitle" idx="13"/>
          </p:nvPr>
        </p:nvSpPr>
        <p:spPr/>
        <p:txBody>
          <a:bodyPr>
            <a:normAutofit lnSpcReduction="10000"/>
          </a:bodyPr>
          <a:lstStyle/>
          <a:p>
            <a:r>
              <a:rPr lang="it-IT" dirty="0"/>
              <a:t>d) La Manovra Finanziaria: Proposta Formulata alle Banche</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9161254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type="subTitle" idx="1"/>
          </p:nvPr>
        </p:nvSpPr>
        <p:spPr>
          <a:xfrm>
            <a:off x="5122984" y="1282890"/>
            <a:ext cx="4466493" cy="3693319"/>
          </a:xfrm>
          <a:noFill/>
          <a:ln>
            <a:noFill/>
          </a:ln>
        </p:spPr>
        <p:style>
          <a:lnRef idx="0">
            <a:scrgbClr r="0" g="0" b="0"/>
          </a:lnRef>
          <a:fillRef idx="0">
            <a:scrgbClr r="0" g="0" b="0"/>
          </a:fillRef>
          <a:effectRef idx="0">
            <a:scrgbClr r="0" g="0" b="0"/>
          </a:effectRef>
          <a:fontRef idx="minor">
            <a:schemeClr val="accent1"/>
          </a:fontRef>
        </p:style>
        <p:txBody>
          <a:bodyPr>
            <a:spAutoFit/>
          </a:bodyPr>
          <a:lstStyle/>
          <a:p>
            <a:pPr algn="l"/>
            <a:r>
              <a:rPr lang="it-IT" sz="4000" b="1" dirty="0">
                <a:solidFill>
                  <a:srgbClr val="002060"/>
                </a:solidFill>
                <a:effectLst>
                  <a:outerShdw blurRad="50800" dist="38100" algn="l" rotWithShape="0">
                    <a:prstClr val="black">
                      <a:alpha val="40000"/>
                    </a:prstClr>
                  </a:outerShdw>
                </a:effectLst>
                <a:latin typeface="Arial" panose="020B0604020202020204" pitchFamily="34" charset="0"/>
                <a:cs typeface="Arial" panose="020B0604020202020204" pitchFamily="34" charset="0"/>
              </a:rPr>
              <a:t>CAPITOLO 7</a:t>
            </a:r>
          </a:p>
          <a:p>
            <a:pPr algn="l">
              <a:lnSpc>
                <a:spcPct val="100000"/>
              </a:lnSpc>
              <a:spcBef>
                <a:spcPts val="600"/>
              </a:spcBef>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Il Piano Economico, Patrimoniale e Finanziario</a:t>
            </a:r>
          </a:p>
          <a:p>
            <a:pPr algn="l">
              <a:lnSpc>
                <a:spcPct val="100000"/>
              </a:lnSpc>
              <a:spcBef>
                <a:spcPts val="600"/>
              </a:spcBef>
            </a:pPr>
            <a:endParaRPr lang="it-IT" sz="2800" dirty="0">
              <a:solidFill>
                <a:srgbClr val="002060"/>
              </a:solidFill>
              <a:latin typeface="Arial" panose="020B0604020202020204" pitchFamily="34" charset="0"/>
              <a:ea typeface="Arial Unicode MS" panose="020B0604020202020204" pitchFamily="34" charset="-128"/>
              <a:cs typeface="Arial" panose="020B0604020202020204" pitchFamily="34" charset="0"/>
            </a:endParaRP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Conto Economico</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Stato Patrimoniale 2017-2021</a:t>
            </a:r>
          </a:p>
          <a:p>
            <a:pPr marL="457200" indent="-457200" algn="l">
              <a:lnSpc>
                <a:spcPct val="100000"/>
              </a:lnSpc>
              <a:spcBef>
                <a:spcPts val="600"/>
              </a:spcBef>
              <a:buFont typeface="+mj-lt"/>
              <a:buAutoNum type="alphaLcParenR"/>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Flussi di cassa di Piano 2017-2021 </a:t>
            </a:r>
          </a:p>
          <a:p>
            <a:pPr algn="l">
              <a:lnSpc>
                <a:spcPct val="100000"/>
              </a:lnSpc>
              <a:spcBef>
                <a:spcPts val="600"/>
              </a:spcBef>
            </a:pPr>
            <a:endPar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endParaRPr>
          </a:p>
        </p:txBody>
      </p:sp>
      <p:pic>
        <p:nvPicPr>
          <p:cNvPr id="5" name="Immagine 4"/>
          <p:cNvPicPr>
            <a:picLocks noChangeAspect="1"/>
          </p:cNvPicPr>
          <p:nvPr/>
        </p:nvPicPr>
        <p:blipFill>
          <a:blip r:embed="rId3"/>
          <a:stretch>
            <a:fillRect/>
          </a:stretch>
        </p:blipFill>
        <p:spPr>
          <a:xfrm>
            <a:off x="321510" y="1282889"/>
            <a:ext cx="4643169" cy="2501665"/>
          </a:xfrm>
          <a:prstGeom prst="rect">
            <a:avLst/>
          </a:prstGeom>
        </p:spPr>
      </p:pic>
    </p:spTree>
    <p:extLst>
      <p:ext uri="{BB962C8B-B14F-4D97-AF65-F5344CB8AC3E}">
        <p14:creationId xmlns:p14="http://schemas.microsoft.com/office/powerpoint/2010/main" val="37973117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p:cNvSpPr/>
          <p:nvPr>
            <p:custDataLst>
              <p:tags r:id="rId1"/>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defRPr/>
            </a:pPr>
            <a:endParaRPr lang="en-US" sz="900" dirty="0">
              <a:solidFill>
                <a:schemeClr val="bg1"/>
              </a:solidFill>
              <a:latin typeface="Arial" panose="020B0604020202020204" pitchFamily="34" charset="0"/>
              <a:sym typeface="Verdana" panose="020B0604030504040204" pitchFamily="34" charset="0"/>
            </a:endParaRPr>
          </a:p>
        </p:txBody>
      </p:sp>
      <p:sp>
        <p:nvSpPr>
          <p:cNvPr id="27652"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p:txBody>
          <a:bodyPr>
            <a:normAutofit lnSpcReduction="10000"/>
          </a:bodyPr>
          <a:lstStyle/>
          <a:p>
            <a:r>
              <a:rPr lang="it-IT" dirty="0"/>
              <a:t>a) Conto Economico</a:t>
            </a:r>
          </a:p>
        </p:txBody>
      </p:sp>
      <p:sp>
        <p:nvSpPr>
          <p:cNvPr id="10"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75</a:t>
            </a:fld>
            <a:endParaRPr lang="it-IT"/>
          </a:p>
        </p:txBody>
      </p:sp>
      <p:sp>
        <p:nvSpPr>
          <p:cNvPr id="11" name="Content Placeholder 2"/>
          <p:cNvSpPr txBox="1">
            <a:spLocks/>
          </p:cNvSpPr>
          <p:nvPr/>
        </p:nvSpPr>
        <p:spPr bwMode="auto">
          <a:xfrm>
            <a:off x="5377901" y="691978"/>
            <a:ext cx="4136174" cy="5429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marL="87313"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algn="just" fontAlgn="base">
              <a:lnSpc>
                <a:spcPts val="1400"/>
              </a:lnSpc>
              <a:spcBef>
                <a:spcPct val="0"/>
              </a:spcBef>
              <a:buSzPct val="100000"/>
              <a:buFont typeface="Arial" panose="020B0604020202020204" pitchFamily="34" charset="0"/>
              <a:buChar char="​"/>
              <a:defRPr/>
            </a:pPr>
            <a:r>
              <a:rPr lang="it-IT" altLang="en-US" sz="1000" b="1" dirty="0" err="1">
                <a:solidFill>
                  <a:srgbClr val="86BC25"/>
                </a:solidFill>
                <a:cs typeface="Arial" panose="020B0604020202020204" pitchFamily="34" charset="0"/>
              </a:rPr>
              <a:t>Overview</a:t>
            </a:r>
            <a:r>
              <a:rPr lang="it-IT" altLang="en-US" sz="1000" b="1" dirty="0">
                <a:solidFill>
                  <a:srgbClr val="86BC25"/>
                </a:solidFill>
                <a:cs typeface="Arial" panose="020B0604020202020204" pitchFamily="34" charset="0"/>
              </a:rPr>
              <a:t> di Conto Economico</a:t>
            </a:r>
          </a:p>
          <a:p>
            <a:pPr marL="258763" indent="-171450" algn="just" fontAlgn="base">
              <a:lnSpc>
                <a:spcPts val="1400"/>
              </a:lnSpc>
              <a:spcBef>
                <a:spcPct val="0"/>
              </a:spcBef>
              <a:buSzPct val="100000"/>
              <a:buFont typeface="Arial" panose="020B0604020202020204" pitchFamily="34" charset="0"/>
              <a:buChar char="•"/>
              <a:defRPr/>
            </a:pPr>
            <a:r>
              <a:rPr lang="it-IT" altLang="en-US" sz="1000" dirty="0">
                <a:solidFill>
                  <a:prstClr val="black"/>
                </a:solidFill>
                <a:cs typeface="Arial" panose="020B0604020202020204" pitchFamily="34" charset="0"/>
              </a:rPr>
              <a:t>Il Piano riflette una crescita annua del fatturato pari al 2,9% (CAGR 2016-21) trainato da: (i) previsto aumento dei ricavi da Casinò, stimato pari al 5% annuo nel biennio 2018-19; (ii) progressiva crescita dei ricavi del complesso alberghiero, il cui livello di </a:t>
            </a:r>
            <a:r>
              <a:rPr lang="en-US" altLang="en-US" sz="1000" dirty="0">
                <a:solidFill>
                  <a:prstClr val="black"/>
                </a:solidFill>
                <a:cs typeface="Arial" panose="020B0604020202020204" pitchFamily="34" charset="0"/>
              </a:rPr>
              <a:t>occupancy,</a:t>
            </a:r>
            <a:r>
              <a:rPr lang="it-IT" altLang="en-US" sz="1000" dirty="0">
                <a:solidFill>
                  <a:prstClr val="black"/>
                </a:solidFill>
                <a:cs typeface="Arial" panose="020B0604020202020204" pitchFamily="34" charset="0"/>
              </a:rPr>
              <a:t> si stima, raggiungerà il 60% </a:t>
            </a:r>
            <a:r>
              <a:rPr lang="it-IT" altLang="en-US" sz="1000" dirty="0" err="1">
                <a:solidFill>
                  <a:prstClr val="black"/>
                </a:solidFill>
                <a:cs typeface="Arial" panose="020B0604020202020204" pitchFamily="34" charset="0"/>
              </a:rPr>
              <a:t>ca</a:t>
            </a:r>
            <a:r>
              <a:rPr lang="it-IT" altLang="en-US" sz="1000" dirty="0">
                <a:solidFill>
                  <a:prstClr val="black"/>
                </a:solidFill>
                <a:cs typeface="Arial" panose="020B0604020202020204" pitchFamily="34" charset="0"/>
              </a:rPr>
              <a:t>. nel 2021; (iii) aumento dei ricavi relativi al gioco online grazie allo sviluppo di nuove iniziative.</a:t>
            </a:r>
          </a:p>
          <a:p>
            <a:pPr marL="258763" indent="-171450" algn="just" fontAlgn="base">
              <a:lnSpc>
                <a:spcPts val="1400"/>
              </a:lnSpc>
              <a:spcBef>
                <a:spcPct val="0"/>
              </a:spcBef>
              <a:buSzPct val="100000"/>
              <a:buFont typeface="Arial" panose="020B0604020202020204" pitchFamily="34" charset="0"/>
              <a:buChar char="•"/>
              <a:defRPr/>
            </a:pPr>
            <a:r>
              <a:rPr lang="it-IT" altLang="en-US" sz="1000" dirty="0">
                <a:solidFill>
                  <a:prstClr val="black"/>
                </a:solidFill>
                <a:cs typeface="Arial" panose="020B0604020202020204" pitchFamily="34" charset="0"/>
              </a:rPr>
              <a:t>Tale crescita sarà sostenuta, in particolar modo, dagli </a:t>
            </a:r>
            <a:r>
              <a:rPr lang="it-IT" altLang="en-US" sz="1000" b="1" dirty="0">
                <a:solidFill>
                  <a:prstClr val="black"/>
                </a:solidFill>
                <a:cs typeface="Arial" panose="020B0604020202020204" pitchFamily="34" charset="0"/>
              </a:rPr>
              <a:t>investimenti</a:t>
            </a:r>
            <a:r>
              <a:rPr lang="it-IT" altLang="en-US" sz="1000" dirty="0">
                <a:solidFill>
                  <a:prstClr val="black"/>
                </a:solidFill>
                <a:cs typeface="Arial" panose="020B0604020202020204" pitchFamily="34" charset="0"/>
              </a:rPr>
              <a:t> commerciali, di marketing e di manutenzione, che si prevede di effettuare nell’arco di Piano, per complessivi 2,8€M (riclassificati tra i costi per servizi) e dall’introduzione di nuove figure professionali attualmente mancanti.</a:t>
            </a:r>
          </a:p>
          <a:p>
            <a:pPr marL="258763" indent="-171450" algn="just" fontAlgn="base">
              <a:lnSpc>
                <a:spcPts val="1400"/>
              </a:lnSpc>
              <a:spcBef>
                <a:spcPct val="0"/>
              </a:spcBef>
              <a:buSzPct val="100000"/>
              <a:buFont typeface="Arial" panose="020B0604020202020204" pitchFamily="34" charset="0"/>
              <a:buChar char="•"/>
              <a:defRPr/>
            </a:pPr>
            <a:r>
              <a:rPr lang="it-IT" altLang="en-US" sz="1000" dirty="0">
                <a:solidFill>
                  <a:prstClr val="black"/>
                </a:solidFill>
                <a:cs typeface="Arial" panose="020B0604020202020204" pitchFamily="34" charset="0"/>
              </a:rPr>
              <a:t>L’</a:t>
            </a:r>
            <a:r>
              <a:rPr lang="it-IT" altLang="en-US" sz="1000" b="1" dirty="0">
                <a:solidFill>
                  <a:prstClr val="black"/>
                </a:solidFill>
                <a:cs typeface="Arial" panose="020B0604020202020204" pitchFamily="34" charset="0"/>
              </a:rPr>
              <a:t>EBITDA</a:t>
            </a:r>
            <a:r>
              <a:rPr lang="it-IT" altLang="en-US" sz="1000" dirty="0">
                <a:solidFill>
                  <a:prstClr val="black"/>
                </a:solidFill>
                <a:cs typeface="Arial" panose="020B0604020202020204" pitchFamily="34" charset="0"/>
              </a:rPr>
              <a:t> mostra una progressiva crescita nell’arco di Piano, sia in valore assoluto, sia in %, arrivando a totalizzare 14,3€M nel 2021 (19,4% sul </a:t>
            </a:r>
            <a:r>
              <a:rPr lang="it-IT" altLang="en-US" sz="1000" dirty="0" err="1">
                <a:solidFill>
                  <a:prstClr val="black"/>
                </a:solidFill>
                <a:cs typeface="Arial" panose="020B0604020202020204" pitchFamily="34" charset="0"/>
              </a:rPr>
              <a:t>VdP</a:t>
            </a:r>
            <a:r>
              <a:rPr lang="it-IT" altLang="en-US" sz="1000" dirty="0">
                <a:solidFill>
                  <a:prstClr val="black"/>
                </a:solidFill>
                <a:cs typeface="Arial" panose="020B0604020202020204" pitchFamily="34" charset="0"/>
              </a:rPr>
              <a:t>). </a:t>
            </a:r>
          </a:p>
          <a:p>
            <a:pPr marL="258763" indent="-171450" algn="just" fontAlgn="base">
              <a:lnSpc>
                <a:spcPts val="1400"/>
              </a:lnSpc>
              <a:spcBef>
                <a:spcPct val="0"/>
              </a:spcBef>
              <a:buSzPct val="100000"/>
              <a:buFont typeface="Arial" panose="020B0604020202020204" pitchFamily="34" charset="0"/>
              <a:buChar char="•"/>
              <a:defRPr/>
            </a:pPr>
            <a:r>
              <a:rPr lang="it-IT" altLang="en-US" sz="1000" dirty="0">
                <a:solidFill>
                  <a:prstClr val="black"/>
                </a:solidFill>
                <a:cs typeface="Arial" panose="020B0604020202020204" pitchFamily="34" charset="0"/>
              </a:rPr>
              <a:t>Ciò è reso possibile grazie ad un processo di riorganizzazione e ridimensionamento del </a:t>
            </a:r>
            <a:r>
              <a:rPr lang="it-IT" altLang="en-US" sz="1000" b="1" dirty="0">
                <a:solidFill>
                  <a:prstClr val="black"/>
                </a:solidFill>
                <a:cs typeface="Arial" panose="020B0604020202020204" pitchFamily="34" charset="0"/>
              </a:rPr>
              <a:t>personale </a:t>
            </a:r>
            <a:r>
              <a:rPr lang="it-IT" altLang="en-US" sz="1000" dirty="0">
                <a:solidFill>
                  <a:prstClr val="black"/>
                </a:solidFill>
                <a:cs typeface="Arial" panose="020B0604020202020204" pitchFamily="34" charset="0"/>
              </a:rPr>
              <a:t>e del</a:t>
            </a:r>
            <a:r>
              <a:rPr lang="it-IT" altLang="en-US" sz="1000" b="1" dirty="0">
                <a:solidFill>
                  <a:prstClr val="black"/>
                </a:solidFill>
                <a:cs typeface="Arial" panose="020B0604020202020204" pitchFamily="34" charset="0"/>
              </a:rPr>
              <a:t> costo del lavoro,</a:t>
            </a:r>
            <a:r>
              <a:rPr lang="it-IT" altLang="en-US" sz="1000" dirty="0">
                <a:solidFill>
                  <a:prstClr val="black"/>
                </a:solidFill>
                <a:cs typeface="Arial" panose="020B0604020202020204" pitchFamily="34" charset="0"/>
              </a:rPr>
              <a:t> avviato a partire dal 2016 a seguito degli «accordi Fornero» (siglati nel 2015), che consentirà, nell’arco degli anni di Piano, di adeguare il numero dei dipendenti e delle retribuzioni alle attuali esigenze della Società.</a:t>
            </a:r>
          </a:p>
          <a:p>
            <a:pPr marL="258763" indent="-171450" algn="just" fontAlgn="base">
              <a:lnSpc>
                <a:spcPts val="1400"/>
              </a:lnSpc>
              <a:spcBef>
                <a:spcPct val="0"/>
              </a:spcBef>
              <a:buSzPct val="100000"/>
              <a:buFont typeface="Arial" panose="020B0604020202020204" pitchFamily="34" charset="0"/>
              <a:buChar char="•"/>
              <a:defRPr/>
            </a:pPr>
            <a:r>
              <a:rPr lang="it-IT" altLang="en-US" sz="1000" dirty="0">
                <a:solidFill>
                  <a:prstClr val="black"/>
                </a:solidFill>
                <a:cs typeface="Arial" panose="020B0604020202020204" pitchFamily="34" charset="0"/>
              </a:rPr>
              <a:t>Gli </a:t>
            </a:r>
            <a:r>
              <a:rPr lang="it-IT" altLang="en-US" sz="1000" b="1" dirty="0">
                <a:solidFill>
                  <a:prstClr val="black"/>
                </a:solidFill>
                <a:cs typeface="Arial" panose="020B0604020202020204" pitchFamily="34" charset="0"/>
              </a:rPr>
              <a:t>accantonamenti</a:t>
            </a:r>
            <a:r>
              <a:rPr lang="it-IT" altLang="en-US" sz="1000" dirty="0">
                <a:solidFill>
                  <a:prstClr val="black"/>
                </a:solidFill>
                <a:cs typeface="Arial" panose="020B0604020202020204" pitchFamily="34" charset="0"/>
              </a:rPr>
              <a:t>, nel 2017 e nel 2018 si riferiscono principalmente agli incentivi all’esodo da corrispondere al personale previsto in uscita nel corso degli anni di Piano pari a 13,7€M.</a:t>
            </a:r>
          </a:p>
          <a:p>
            <a:pPr marL="258763" indent="-171450" algn="just" fontAlgn="base">
              <a:lnSpc>
                <a:spcPts val="1400"/>
              </a:lnSpc>
              <a:spcBef>
                <a:spcPct val="0"/>
              </a:spcBef>
              <a:buSzPct val="100000"/>
              <a:buFont typeface="Arial" panose="020B0604020202020204" pitchFamily="34" charset="0"/>
              <a:buChar char="•"/>
              <a:defRPr/>
            </a:pPr>
            <a:r>
              <a:rPr lang="it-IT" altLang="en-US" sz="1000" dirty="0">
                <a:solidFill>
                  <a:prstClr val="black"/>
                </a:solidFill>
                <a:cs typeface="Arial" panose="020B0604020202020204" pitchFamily="34" charset="0"/>
              </a:rPr>
              <a:t>Gli </a:t>
            </a:r>
            <a:r>
              <a:rPr lang="it-IT" altLang="en-US" sz="1000" b="1" dirty="0">
                <a:solidFill>
                  <a:prstClr val="black"/>
                </a:solidFill>
                <a:cs typeface="Arial" panose="020B0604020202020204" pitchFamily="34" charset="0"/>
              </a:rPr>
              <a:t>oneri finanziari </a:t>
            </a:r>
            <a:r>
              <a:rPr lang="it-IT" altLang="en-US" sz="1000" dirty="0">
                <a:solidFill>
                  <a:prstClr val="black"/>
                </a:solidFill>
                <a:cs typeface="Arial" panose="020B0604020202020204" pitchFamily="34" charset="0"/>
              </a:rPr>
              <a:t>riflettono il pagamento degli interessi corrisposti su: (i) mutui in essere nei confronti di </a:t>
            </a:r>
            <a:r>
              <a:rPr lang="it-IT" altLang="en-US" sz="1000" dirty="0" err="1">
                <a:solidFill>
                  <a:prstClr val="black"/>
                </a:solidFill>
                <a:cs typeface="Arial" panose="020B0604020202020204" pitchFamily="34" charset="0"/>
              </a:rPr>
              <a:t>Finaosta</a:t>
            </a:r>
            <a:r>
              <a:rPr lang="it-IT" altLang="en-US" sz="1000" dirty="0">
                <a:solidFill>
                  <a:prstClr val="black"/>
                </a:solidFill>
                <a:cs typeface="Arial" panose="020B0604020202020204" pitchFamily="34" charset="0"/>
              </a:rPr>
              <a:t>; (ii) debito bancario a breve; (iii) fidejussione rilasciata a garanzia del pagamento degli incentivi agli </a:t>
            </a:r>
            <a:r>
              <a:rPr lang="it-IT" altLang="en-US" sz="1000" dirty="0" err="1">
                <a:solidFill>
                  <a:prstClr val="black"/>
                </a:solidFill>
                <a:cs typeface="Arial" panose="020B0604020202020204" pitchFamily="34" charset="0"/>
              </a:rPr>
              <a:t>esodati</a:t>
            </a:r>
            <a:r>
              <a:rPr lang="it-IT" altLang="en-US" sz="1000" dirty="0">
                <a:solidFill>
                  <a:prstClr val="black"/>
                </a:solidFill>
                <a:cs typeface="Arial" panose="020B0604020202020204" pitchFamily="34" charset="0"/>
              </a:rPr>
              <a:t>; (iv) nuova finanza prevista da Piano.</a:t>
            </a:r>
          </a:p>
          <a:p>
            <a:pPr algn="just" fontAlgn="base">
              <a:lnSpc>
                <a:spcPts val="1400"/>
              </a:lnSpc>
              <a:spcBef>
                <a:spcPct val="0"/>
              </a:spcBef>
              <a:buSzPct val="100000"/>
              <a:defRPr/>
            </a:pPr>
            <a:endParaRPr lang="it-IT" altLang="en-US" sz="1000" dirty="0">
              <a:solidFill>
                <a:prstClr val="black"/>
              </a:solidFill>
              <a:cs typeface="Arial" panose="020B0604020202020204" pitchFamily="34" charset="0"/>
            </a:endParaRPr>
          </a:p>
          <a:p>
            <a:pPr algn="just" fontAlgn="base">
              <a:lnSpc>
                <a:spcPts val="1400"/>
              </a:lnSpc>
              <a:spcBef>
                <a:spcPct val="0"/>
              </a:spcBef>
              <a:buSzPct val="100000"/>
              <a:buFont typeface="Arial" panose="020B0604020202020204" pitchFamily="34" charset="0"/>
              <a:buChar char="​"/>
              <a:defRPr/>
            </a:pPr>
            <a:endParaRPr lang="it-IT" altLang="en-US" sz="1000" dirty="0">
              <a:solidFill>
                <a:prstClr val="black"/>
              </a:solidFill>
              <a:cs typeface="Arial" panose="020B0604020202020204" pitchFamily="34" charset="0"/>
            </a:endParaRPr>
          </a:p>
        </p:txBody>
      </p:sp>
      <p:pic>
        <p:nvPicPr>
          <p:cNvPr id="12" name="Picture 11"/>
          <p:cNvPicPr>
            <a:picLocks noChangeAspect="1"/>
          </p:cNvPicPr>
          <p:nvPr/>
        </p:nvPicPr>
        <p:blipFill>
          <a:blip r:embed="rId4"/>
          <a:stretch>
            <a:fillRect/>
          </a:stretch>
        </p:blipFill>
        <p:spPr>
          <a:xfrm>
            <a:off x="374248" y="1277587"/>
            <a:ext cx="4932000" cy="3876410"/>
          </a:xfrm>
          <a:prstGeom prst="rect">
            <a:avLst/>
          </a:prstGeom>
        </p:spPr>
      </p:pic>
      <p:sp>
        <p:nvSpPr>
          <p:cNvPr id="8"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9" name="TextBox 8"/>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248641886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60" name="think-cell Slide" r:id="rId30" imgW="493" imgH="493" progId="TCLayout.ActiveDocument.1">
                  <p:embed/>
                </p:oleObj>
              </mc:Choice>
              <mc:Fallback>
                <p:oleObj name="think-cell Slide" r:id="rId30" imgW="493" imgH="493" progId="TCLayout.ActiveDocument.1">
                  <p:embed/>
                  <p:pic>
                    <p:nvPicPr>
                      <p:cNvPr id="0" name=""/>
                      <p:cNvPicPr/>
                      <p:nvPr/>
                    </p:nvPicPr>
                    <p:blipFill>
                      <a:blip r:embed="rId31"/>
                      <a:stretch>
                        <a:fillRect/>
                      </a:stretch>
                    </p:blipFill>
                    <p:spPr>
                      <a:xfrm>
                        <a:off x="1588" y="1588"/>
                        <a:ext cx="1587" cy="1587"/>
                      </a:xfrm>
                      <a:prstGeom prst="rect">
                        <a:avLst/>
                      </a:prstGeom>
                    </p:spPr>
                  </p:pic>
                </p:oleObj>
              </mc:Fallback>
            </mc:AlternateContent>
          </a:graphicData>
        </a:graphic>
      </p:graphicFrame>
      <p:sp>
        <p:nvSpPr>
          <p:cNvPr id="7" name="Rectangle 6"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ct val="0"/>
              </a:spcBef>
              <a:spcAft>
                <a:spcPct val="0"/>
              </a:spcAft>
            </a:pPr>
            <a:endParaRPr lang="en-US" sz="900" b="1" dirty="0">
              <a:latin typeface="Verdana" panose="020B0604030504040204" pitchFamily="34" charset="0"/>
              <a:sym typeface="Verdana" panose="020B0604030504040204" pitchFamily="34" charset="0"/>
            </a:endParaRPr>
          </a:p>
        </p:txBody>
      </p:sp>
      <p:sp>
        <p:nvSpPr>
          <p:cNvPr id="3" name="Rectangle 2" hidden="1"/>
          <p:cNvSpPr/>
          <p:nvPr>
            <p:custDataLst>
              <p:tags r:id="rId4"/>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lnSpc>
                <a:spcPct val="90000"/>
              </a:lnSpc>
              <a:defRPr/>
            </a:pPr>
            <a:endParaRPr lang="en-US" sz="900" b="1" dirty="0">
              <a:solidFill>
                <a:schemeClr val="bg1"/>
              </a:solidFill>
              <a:latin typeface="Arial" panose="020B0604020202020204" pitchFamily="34" charset="0"/>
              <a:sym typeface="Verdana" panose="020B0604030504040204" pitchFamily="34" charset="0"/>
            </a:endParaRPr>
          </a:p>
        </p:txBody>
      </p:sp>
      <p:sp>
        <p:nvSpPr>
          <p:cNvPr id="29700" name="Title 1"/>
          <p:cNvSpPr>
            <a:spLocks noGrp="1"/>
          </p:cNvSpPr>
          <p:nvPr>
            <p:ph type="title"/>
          </p:nvPr>
        </p:nvSpPr>
        <p:spPr/>
        <p:txBody>
          <a:bodyPr/>
          <a:lstStyle/>
          <a:p>
            <a:pPr eaLnBrk="1" hangingPunct="1"/>
            <a:r>
              <a:rPr lang="it-IT" altLang="it-IT"/>
              <a:t>Piano Industriale 2017-2021</a:t>
            </a:r>
          </a:p>
        </p:txBody>
      </p:sp>
      <p:sp>
        <p:nvSpPr>
          <p:cNvPr id="13" name="Sottotitolo 12"/>
          <p:cNvSpPr>
            <a:spLocks noGrp="1"/>
          </p:cNvSpPr>
          <p:nvPr>
            <p:ph type="subTitle" idx="13"/>
          </p:nvPr>
        </p:nvSpPr>
        <p:spPr/>
        <p:txBody>
          <a:bodyPr>
            <a:normAutofit lnSpcReduction="10000"/>
          </a:bodyPr>
          <a:lstStyle/>
          <a:p>
            <a:r>
              <a:rPr lang="it-IT" dirty="0"/>
              <a:t>a) Conto Economico – </a:t>
            </a:r>
            <a:r>
              <a:rPr lang="it-IT" altLang="it-IT" dirty="0"/>
              <a:t>Ricavi Casinò</a:t>
            </a:r>
          </a:p>
        </p:txBody>
      </p:sp>
      <p:sp>
        <p:nvSpPr>
          <p:cNvPr id="45"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76</a:t>
            </a:fld>
            <a:endParaRPr lang="it-IT"/>
          </a:p>
        </p:txBody>
      </p:sp>
      <p:pic>
        <p:nvPicPr>
          <p:cNvPr id="68" name="Picture 67"/>
          <p:cNvPicPr>
            <a:picLocks noChangeAspect="1"/>
          </p:cNvPicPr>
          <p:nvPr/>
        </p:nvPicPr>
        <p:blipFill>
          <a:blip r:embed="rId32"/>
          <a:stretch>
            <a:fillRect/>
          </a:stretch>
        </p:blipFill>
        <p:spPr>
          <a:xfrm>
            <a:off x="367771" y="1278546"/>
            <a:ext cx="4464000" cy="1693140"/>
          </a:xfrm>
          <a:prstGeom prst="rect">
            <a:avLst/>
          </a:prstGeom>
        </p:spPr>
      </p:pic>
      <p:sp>
        <p:nvSpPr>
          <p:cNvPr id="69" name="Content Placeholder 2"/>
          <p:cNvSpPr txBox="1">
            <a:spLocks/>
          </p:cNvSpPr>
          <p:nvPr/>
        </p:nvSpPr>
        <p:spPr bwMode="auto">
          <a:xfrm>
            <a:off x="5301191" y="1280126"/>
            <a:ext cx="3768667" cy="459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marL="87313"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spcAft>
                <a:spcPts val="425"/>
              </a:spcAft>
              <a:buSzPct val="100000"/>
              <a:buFont typeface="Arial" panose="020B0604020202020204" pitchFamily="34" charset="0"/>
              <a:buChar char="​"/>
              <a:defRPr/>
            </a:pPr>
            <a:r>
              <a:rPr lang="it-IT" altLang="en-US" sz="1000" b="1" dirty="0">
                <a:solidFill>
                  <a:srgbClr val="86BC25"/>
                </a:solidFill>
                <a:cs typeface="Arial" panose="020B0604020202020204" pitchFamily="34" charset="0"/>
              </a:rPr>
              <a:t>Ricavi Casinò </a:t>
            </a:r>
          </a:p>
          <a:p>
            <a:pPr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Le attività svolte all’interno del Casinò si distinguono in «giochi lavorati», che richiedono la presenza di uno o più operatori e in «giochi elettromeccanici» costituiti dalle </a:t>
            </a:r>
            <a:r>
              <a:rPr lang="it-IT" altLang="en-US" sz="1000" dirty="0" err="1">
                <a:cs typeface="Arial" panose="020B0604020202020204" pitchFamily="34" charset="0"/>
              </a:rPr>
              <a:t>Slot-Machines</a:t>
            </a:r>
            <a:r>
              <a:rPr lang="it-IT" altLang="en-US" sz="1000" dirty="0">
                <a:cs typeface="Arial" panose="020B0604020202020204" pitchFamily="34" charset="0"/>
              </a:rPr>
              <a:t>.</a:t>
            </a:r>
          </a:p>
          <a:p>
            <a:pPr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Nell’arco del Piano (2016-2021) si stima una crescita complessiva dei ricavi realizzati dal Casinò ad un CAGR dell’1,5%.</a:t>
            </a:r>
          </a:p>
          <a:p>
            <a:pPr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In particolare si evidenzia come nel 2017 sia stata prevista, in via prudenziale, una riduzione dei ricavi pari al </a:t>
            </a:r>
            <a:r>
              <a:rPr lang="it-IT" altLang="en-US" sz="1000" b="1" dirty="0">
                <a:cs typeface="Arial" panose="020B0604020202020204" pitchFamily="34" charset="0"/>
              </a:rPr>
              <a:t>-2,3%</a:t>
            </a:r>
            <a:r>
              <a:rPr lang="it-IT" altLang="en-US" sz="1000" dirty="0">
                <a:cs typeface="Arial" panose="020B0604020202020204" pitchFamily="34" charset="0"/>
              </a:rPr>
              <a:t>, in linea con l’attuale andamento del mercato di riferimento.</a:t>
            </a:r>
          </a:p>
          <a:p>
            <a:pPr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Tuttavia, già a partire dal secondo semestre 2017 il Casinò stima di realizzare una serie di investimenti che, si prevede, potranno generare una crescita dei ricavi complessiva (Giochi lavorati e Slot) pari al 2,5% annuo (CAGR 2017-21).</a:t>
            </a:r>
          </a:p>
          <a:p>
            <a:pPr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Gli investimenti effettuati nell’arco di Piano si focalizzeranno, in misura prevalente, sulle seguenti aree:</a:t>
            </a:r>
          </a:p>
          <a:p>
            <a:pPr marL="258763" indent="-171450"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Attività commerciali e di marketing e organizzazione di manifestazioni ed eventi di grande richiamo (serate di gala, serate a tema, sfilate di moda, spettacoli) per complessivi 0,6€M;</a:t>
            </a:r>
          </a:p>
          <a:p>
            <a:pPr marL="258763" indent="-171450"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Miglioramento del lay-out e dell’organizzazione</a:t>
            </a:r>
            <a:r>
              <a:rPr lang="it-IT" sz="1000" dirty="0"/>
              <a:t> delle sale gioco mediante razionalizzazione degli spazi, dei tavoli e adeguamento dell’offerta in tempo reale in base alla domanda della clientela per complessivi 1,4€M.</a:t>
            </a:r>
          </a:p>
          <a:p>
            <a:pPr marL="258763" indent="-171450" algn="just" eaLnBrk="1" hangingPunct="1">
              <a:spcAft>
                <a:spcPts val="425"/>
              </a:spcAft>
              <a:buSzPct val="100000"/>
              <a:buFont typeface="Arial" panose="020B0604020202020204" pitchFamily="34" charset="0"/>
              <a:buChar char="•"/>
              <a:defRPr/>
            </a:pPr>
            <a:endParaRPr lang="it-IT" altLang="en-US" sz="1000" dirty="0">
              <a:cs typeface="Arial" panose="020B0604020202020204" pitchFamily="34" charset="0"/>
            </a:endParaRPr>
          </a:p>
          <a:p>
            <a:pPr algn="just" eaLnBrk="1" hangingPunct="1">
              <a:spcAft>
                <a:spcPts val="425"/>
              </a:spcAft>
              <a:buSzPct val="100000"/>
              <a:buFont typeface="Arial" panose="020B0604020202020204" pitchFamily="34" charset="0"/>
              <a:buChar char="​"/>
              <a:defRPr/>
            </a:pPr>
            <a:endParaRPr lang="it-IT" altLang="en-US" sz="1000" dirty="0">
              <a:cs typeface="Arial" panose="020B0604020202020204" pitchFamily="34" charset="0"/>
            </a:endParaRPr>
          </a:p>
        </p:txBody>
      </p:sp>
      <p:sp>
        <p:nvSpPr>
          <p:cNvPr id="102" name="TextBox 77"/>
          <p:cNvSpPr txBox="1">
            <a:spLocks noChangeArrowheads="1"/>
          </p:cNvSpPr>
          <p:nvPr/>
        </p:nvSpPr>
        <p:spPr bwMode="auto">
          <a:xfrm>
            <a:off x="371702" y="3208226"/>
            <a:ext cx="2333625" cy="276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989013" fontAlgn="base">
              <a:lnSpc>
                <a:spcPts val="1563"/>
              </a:lnSpc>
              <a:spcBef>
                <a:spcPts val="200"/>
              </a:spcBef>
              <a:spcAft>
                <a:spcPct val="0"/>
              </a:spcAft>
              <a:buSzPct val="100000"/>
              <a:tabLst>
                <a:tab pos="3883025" algn="r"/>
              </a:tabLst>
              <a:defRPr sz="900" b="1"/>
            </a:lvl1pPr>
            <a:lvl2pPr marL="742950" indent="-285750" eaLnBrk="0" fontAlgn="base" hangingPunct="0">
              <a:spcBef>
                <a:spcPct val="0"/>
              </a:spcBef>
              <a:spcAft>
                <a:spcPct val="0"/>
              </a:spcAft>
              <a:tabLst>
                <a:tab pos="3883025" algn="r"/>
              </a:tabLst>
              <a:defRPr sz="1100" b="1">
                <a:latin typeface="Arial" panose="020B0604020202020204" pitchFamily="34" charset="0"/>
                <a:cs typeface="Arial" panose="020B0604020202020204" pitchFamily="34" charset="0"/>
              </a:defRPr>
            </a:lvl2pPr>
            <a:lvl3pPr marL="1143000" indent="-228600" eaLnBrk="0" fontAlgn="base" hangingPunct="0">
              <a:spcBef>
                <a:spcPct val="0"/>
              </a:spcBef>
              <a:spcAft>
                <a:spcPct val="0"/>
              </a:spcAft>
              <a:tabLst>
                <a:tab pos="3883025" algn="r"/>
              </a:tabLst>
              <a:defRPr sz="1100" b="1">
                <a:latin typeface="Arial" panose="020B0604020202020204" pitchFamily="34" charset="0"/>
                <a:cs typeface="Arial" panose="020B0604020202020204" pitchFamily="34" charset="0"/>
              </a:defRPr>
            </a:lvl3pPr>
            <a:lvl4pPr marL="1600200" indent="-228600" eaLnBrk="0" fontAlgn="base" hangingPunct="0">
              <a:spcBef>
                <a:spcPct val="0"/>
              </a:spcBef>
              <a:spcAft>
                <a:spcPct val="0"/>
              </a:spcAft>
              <a:tabLst>
                <a:tab pos="3883025" algn="r"/>
              </a:tabLst>
              <a:defRPr sz="1100" b="1">
                <a:latin typeface="Arial" panose="020B0604020202020204" pitchFamily="34" charset="0"/>
                <a:cs typeface="Arial" panose="020B0604020202020204" pitchFamily="34" charset="0"/>
              </a:defRPr>
            </a:lvl4pPr>
            <a:lvl5pPr marL="2057400" indent="-228600" eaLnBrk="0" fontAlgn="base" hangingPunct="0">
              <a:spcBef>
                <a:spcPct val="0"/>
              </a:spcBef>
              <a:spcAft>
                <a:spcPct val="0"/>
              </a:spcAft>
              <a:tabLst>
                <a:tab pos="3883025" algn="r"/>
              </a:tabLst>
              <a:defRPr sz="1100" b="1">
                <a:latin typeface="Arial" panose="020B0604020202020204" pitchFamily="34" charset="0"/>
                <a:cs typeface="Arial" panose="020B0604020202020204" pitchFamily="34" charset="0"/>
              </a:defRPr>
            </a:lvl5pPr>
            <a:lvl6pPr marL="2514600" indent="-228600" defTabSz="914400" eaLnBrk="0" fontAlgn="base" hangingPunct="0">
              <a:spcBef>
                <a:spcPct val="0"/>
              </a:spcBef>
              <a:spcAft>
                <a:spcPct val="0"/>
              </a:spcAft>
              <a:tabLst>
                <a:tab pos="3883025" algn="r"/>
              </a:tabLst>
              <a:defRPr sz="1100" b="1">
                <a:latin typeface="Arial" panose="020B0604020202020204" pitchFamily="34" charset="0"/>
                <a:cs typeface="Arial" panose="020B0604020202020204" pitchFamily="34" charset="0"/>
              </a:defRPr>
            </a:lvl6pPr>
            <a:lvl7pPr marL="2971800" indent="-228600" defTabSz="914400" eaLnBrk="0" fontAlgn="base" hangingPunct="0">
              <a:spcBef>
                <a:spcPct val="0"/>
              </a:spcBef>
              <a:spcAft>
                <a:spcPct val="0"/>
              </a:spcAft>
              <a:tabLst>
                <a:tab pos="3883025" algn="r"/>
              </a:tabLst>
              <a:defRPr sz="1100" b="1">
                <a:latin typeface="Arial" panose="020B0604020202020204" pitchFamily="34" charset="0"/>
                <a:cs typeface="Arial" panose="020B0604020202020204" pitchFamily="34" charset="0"/>
              </a:defRPr>
            </a:lvl7pPr>
            <a:lvl8pPr marL="3429000" indent="-228600" defTabSz="914400" eaLnBrk="0" fontAlgn="base" hangingPunct="0">
              <a:spcBef>
                <a:spcPct val="0"/>
              </a:spcBef>
              <a:spcAft>
                <a:spcPct val="0"/>
              </a:spcAft>
              <a:tabLst>
                <a:tab pos="3883025" algn="r"/>
              </a:tabLst>
              <a:defRPr sz="1100" b="1">
                <a:latin typeface="Arial" panose="020B0604020202020204" pitchFamily="34" charset="0"/>
                <a:cs typeface="Arial" panose="020B0604020202020204" pitchFamily="34" charset="0"/>
              </a:defRPr>
            </a:lvl8pPr>
            <a:lvl9pPr marL="3886200" indent="-228600" defTabSz="914400" eaLnBrk="0" fontAlgn="base" hangingPunct="0">
              <a:spcBef>
                <a:spcPct val="0"/>
              </a:spcBef>
              <a:spcAft>
                <a:spcPct val="0"/>
              </a:spcAft>
              <a:tabLst>
                <a:tab pos="3883025" algn="r"/>
              </a:tabLst>
              <a:defRPr sz="1100" b="1">
                <a:latin typeface="Arial" panose="020B0604020202020204" pitchFamily="34" charset="0"/>
                <a:cs typeface="Arial" panose="020B0604020202020204" pitchFamily="34" charset="0"/>
              </a:defRPr>
            </a:lvl9pPr>
          </a:lstStyle>
          <a:p>
            <a:r>
              <a:rPr lang="it-IT" altLang="it-IT" dirty="0">
                <a:latin typeface="Verdana" panose="020B0604030504040204" pitchFamily="34" charset="0"/>
                <a:ea typeface="Verdana" panose="020B0604030504040204" pitchFamily="34" charset="0"/>
                <a:cs typeface="Verdana" panose="020B0604030504040204" pitchFamily="34" charset="0"/>
              </a:rPr>
              <a:t>Evoluzione Ricavi Casinò (€k)</a:t>
            </a:r>
          </a:p>
        </p:txBody>
      </p:sp>
      <p:graphicFrame>
        <p:nvGraphicFramePr>
          <p:cNvPr id="103" name="Object 4"/>
          <p:cNvGraphicFramePr>
            <a:graphicFrameLocks/>
          </p:cNvGraphicFramePr>
          <p:nvPr>
            <p:custDataLst>
              <p:tags r:id="rId5"/>
            </p:custDataLst>
            <p:extLst/>
          </p:nvPr>
        </p:nvGraphicFramePr>
        <p:xfrm>
          <a:off x="304800" y="4000500"/>
          <a:ext cx="4686423" cy="1247939"/>
        </p:xfrm>
        <a:graphic>
          <a:graphicData uri="http://schemas.openxmlformats.org/presentationml/2006/ole">
            <mc:AlternateContent xmlns:mc="http://schemas.openxmlformats.org/markup-compatibility/2006">
              <mc:Choice xmlns:v="urn:schemas-microsoft-com:vml" Requires="v">
                <p:oleObj spid="_x0000_s17461" name="Chart" r:id="rId33" imgW="4686423" imgH="1247939" progId="MSGraph.Chart.8">
                  <p:embed followColorScheme="full"/>
                </p:oleObj>
              </mc:Choice>
              <mc:Fallback>
                <p:oleObj name="Chart" r:id="rId33" imgW="4686423" imgH="1247939" progId="MSGraph.Chart.8">
                  <p:embed followColorScheme="full"/>
                  <p:pic>
                    <p:nvPicPr>
                      <p:cNvPr id="0" name=""/>
                      <p:cNvPicPr>
                        <a:picLocks noChangeArrowheads="1"/>
                      </p:cNvPicPr>
                      <p:nvPr/>
                    </p:nvPicPr>
                    <p:blipFill>
                      <a:blip r:embed="rId34"/>
                      <a:srcRect/>
                      <a:stretch>
                        <a:fillRect/>
                      </a:stretch>
                    </p:blipFill>
                    <p:spPr bwMode="auto">
                      <a:xfrm>
                        <a:off x="304800" y="4000500"/>
                        <a:ext cx="4686423" cy="1247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7" name="Straight Connector 106"/>
          <p:cNvCxnSpPr/>
          <p:nvPr>
            <p:custDataLst>
              <p:tags r:id="rId6"/>
            </p:custDataLst>
          </p:nvPr>
        </p:nvCxnSpPr>
        <p:spPr bwMode="auto">
          <a:xfrm>
            <a:off x="785813" y="3873500"/>
            <a:ext cx="742950" cy="0"/>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custDataLst>
              <p:tags r:id="rId7"/>
            </p:custDataLst>
          </p:nvPr>
        </p:nvCxnSpPr>
        <p:spPr bwMode="auto">
          <a:xfrm flipV="1">
            <a:off x="785813" y="3873500"/>
            <a:ext cx="0" cy="127000"/>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custDataLst>
              <p:tags r:id="rId8"/>
            </p:custDataLst>
          </p:nvPr>
        </p:nvCxnSpPr>
        <p:spPr bwMode="auto">
          <a:xfrm flipV="1">
            <a:off x="785813" y="3619500"/>
            <a:ext cx="3724275" cy="66675"/>
          </a:xfrm>
          <a:prstGeom prst="line">
            <a:avLst/>
          </a:prstGeom>
          <a:ln w="635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custDataLst>
              <p:tags r:id="rId9"/>
            </p:custDataLst>
          </p:nvPr>
        </p:nvCxnSpPr>
        <p:spPr bwMode="auto">
          <a:xfrm>
            <a:off x="1528763" y="3873500"/>
            <a:ext cx="0" cy="155575"/>
          </a:xfrm>
          <a:prstGeom prst="line">
            <a:avLst/>
          </a:prstGeom>
          <a:ln w="635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08" name="Text Placeholder 18"/>
          <p:cNvSpPr>
            <a:spLocks noGrp="1"/>
          </p:cNvSpPr>
          <p:nvPr>
            <p:custDataLst>
              <p:tags r:id="rId10"/>
            </p:custDataLst>
          </p:nvPr>
        </p:nvSpPr>
        <p:spPr bwMode="gray">
          <a:xfrm>
            <a:off x="4287838" y="3971925"/>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300E24A7-AEE8-43F9-B5BF-70E493FB1534}" type="datetime'''''''''''''6''2''''''''''''''''.''1''37'''''">
              <a:rPr lang="en-US" altLang="en-US" sz="900"/>
              <a:pPr/>
              <a:t>62.137</a:t>
            </a:fld>
            <a:endParaRPr lang="en-US" altLang="it-IT" sz="900">
              <a:sym typeface="+mn-lt"/>
            </a:endParaRPr>
          </a:p>
        </p:txBody>
      </p:sp>
      <p:sp>
        <p:nvSpPr>
          <p:cNvPr id="112" name="Text Placeholder 18"/>
          <p:cNvSpPr>
            <a:spLocks noGrp="1"/>
          </p:cNvSpPr>
          <p:nvPr>
            <p:custDataLst>
              <p:tags r:id="rId11"/>
            </p:custDataLst>
          </p:nvPr>
        </p:nvSpPr>
        <p:spPr bwMode="auto">
          <a:xfrm>
            <a:off x="2400300" y="3565525"/>
            <a:ext cx="495300" cy="176213"/>
          </a:xfrm>
          <a:prstGeom prst="ellipse">
            <a:avLst/>
          </a:prstGeom>
          <a:solidFill>
            <a:srgbClr val="FFFFFF"/>
          </a:solidFill>
          <a:ln w="9525">
            <a:solidFill>
              <a:schemeClr val="tx1"/>
            </a:solidFill>
            <a:miter lim="800000"/>
            <a:headEnd/>
            <a:tailEnd/>
          </a:ln>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lnSpc>
                <a:spcPct val="90000"/>
              </a:lnSpc>
              <a:spcAft>
                <a:spcPct val="0"/>
              </a:spcAft>
            </a:pPr>
            <a:fld id="{DEB03816-0E59-40B9-AB01-E0F6A71A905B}" type="datetime'''''''''''''''''''''1'''''''''''''''''',5''%'''''''''">
              <a:rPr lang="en-US" altLang="en-US" sz="900" b="1"/>
              <a:pPr/>
              <a:t>1,5%</a:t>
            </a:fld>
            <a:endParaRPr lang="en-US" altLang="it-IT" sz="900" b="1">
              <a:sym typeface="+mn-lt"/>
            </a:endParaRPr>
          </a:p>
        </p:txBody>
      </p:sp>
      <p:sp>
        <p:nvSpPr>
          <p:cNvPr id="114" name="Text Placeholder 18"/>
          <p:cNvSpPr>
            <a:spLocks noGrp="1"/>
          </p:cNvSpPr>
          <p:nvPr>
            <p:custDataLst>
              <p:tags r:id="rId12"/>
            </p:custDataLst>
          </p:nvPr>
        </p:nvSpPr>
        <p:spPr bwMode="auto">
          <a:xfrm>
            <a:off x="871538" y="3786188"/>
            <a:ext cx="573088" cy="176212"/>
          </a:xfrm>
          <a:prstGeom prst="ellipse">
            <a:avLst/>
          </a:prstGeom>
          <a:solidFill>
            <a:srgbClr val="FFFFFF"/>
          </a:solidFill>
          <a:ln w="9525">
            <a:solidFill>
              <a:schemeClr val="tx1"/>
            </a:solidFill>
            <a:miter lim="800000"/>
            <a:headEnd/>
            <a:tailEnd/>
          </a:ln>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lnSpc>
                <a:spcPct val="90000"/>
              </a:lnSpc>
              <a:spcAft>
                <a:spcPct val="0"/>
              </a:spcAft>
            </a:pPr>
            <a:fld id="{EF7D313B-B9A5-473E-87ED-9AC504C5ED49}" type="datetime'-2'''''''''''''''''''''''''''',''3''''''''%'''''''''''''''''''">
              <a:rPr lang="en-US" altLang="en-US" sz="900" b="1"/>
              <a:pPr/>
              <a:t>-2,3%</a:t>
            </a:fld>
            <a:endParaRPr lang="en-US" altLang="it-IT" sz="900" b="1">
              <a:sym typeface="+mn-lt"/>
            </a:endParaRPr>
          </a:p>
        </p:txBody>
      </p:sp>
      <p:sp>
        <p:nvSpPr>
          <p:cNvPr id="115" name="Text Placeholder 18"/>
          <p:cNvSpPr>
            <a:spLocks noGrp="1"/>
          </p:cNvSpPr>
          <p:nvPr>
            <p:custDataLst>
              <p:tags r:id="rId13"/>
            </p:custDataLst>
          </p:nvPr>
        </p:nvSpPr>
        <p:spPr bwMode="auto">
          <a:xfrm>
            <a:off x="4357688" y="521970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131FC8F6-9F78-4B7C-A77B-ED559FCAC35A}" type="datetime'''''''''''''''''2''''''0''''21'''''''''''''''''''''">
              <a:rPr lang="en-US" altLang="en-US" sz="900"/>
              <a:pPr/>
              <a:t>2021</a:t>
            </a:fld>
            <a:endParaRPr lang="en-US" altLang="it-IT" sz="900">
              <a:sym typeface="+mn-lt"/>
            </a:endParaRPr>
          </a:p>
        </p:txBody>
      </p:sp>
      <p:sp>
        <p:nvSpPr>
          <p:cNvPr id="109" name="Text Placeholder 18"/>
          <p:cNvSpPr>
            <a:spLocks noGrp="1"/>
          </p:cNvSpPr>
          <p:nvPr>
            <p:custDataLst>
              <p:tags r:id="rId14"/>
            </p:custDataLst>
          </p:nvPr>
        </p:nvSpPr>
        <p:spPr bwMode="auto">
          <a:xfrm>
            <a:off x="3614738" y="521970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3FE5FC25-49DB-4A1C-9607-6DF46491C064}" type="datetime'''''''''''''''''''''''''''2''''''''''''''0''2''''''''''0'">
              <a:rPr lang="en-US" altLang="en-US" sz="900"/>
              <a:pPr/>
              <a:t>2020</a:t>
            </a:fld>
            <a:endParaRPr lang="en-US" altLang="it-IT" sz="900">
              <a:sym typeface="+mn-lt"/>
            </a:endParaRPr>
          </a:p>
        </p:txBody>
      </p:sp>
      <p:sp>
        <p:nvSpPr>
          <p:cNvPr id="110" name="Text Placeholder 18"/>
          <p:cNvSpPr>
            <a:spLocks noGrp="1"/>
          </p:cNvSpPr>
          <p:nvPr>
            <p:custDataLst>
              <p:tags r:id="rId15"/>
            </p:custDataLst>
          </p:nvPr>
        </p:nvSpPr>
        <p:spPr bwMode="gray">
          <a:xfrm>
            <a:off x="3544888" y="3981450"/>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1F32DAA6-C864-48F2-B37D-F78567479E2E}" type="datetime'''''''6''''''''''''1.''3''''''''''''''''''''''''54'''''''''">
              <a:rPr lang="en-US" altLang="en-US" sz="900"/>
              <a:pPr/>
              <a:t>61.354</a:t>
            </a:fld>
            <a:endParaRPr lang="en-US" altLang="it-IT" sz="900">
              <a:sym typeface="+mn-lt"/>
            </a:endParaRPr>
          </a:p>
        </p:txBody>
      </p:sp>
      <p:sp>
        <p:nvSpPr>
          <p:cNvPr id="120" name="Text Placeholder 18"/>
          <p:cNvSpPr>
            <a:spLocks noGrp="1"/>
          </p:cNvSpPr>
          <p:nvPr>
            <p:custDataLst>
              <p:tags r:id="rId16"/>
            </p:custDataLst>
          </p:nvPr>
        </p:nvSpPr>
        <p:spPr bwMode="auto">
          <a:xfrm>
            <a:off x="1376363" y="521970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51A93232-359B-42FF-B8F9-3CDFBAD4A45B}" type="datetime'''''''''2''''''''''''''0''''''''''''''1''''''''''''''''''7'''">
              <a:rPr lang="en-US" altLang="en-US" sz="900"/>
              <a:pPr/>
              <a:t>2017</a:t>
            </a:fld>
            <a:endParaRPr lang="en-US" altLang="it-IT" sz="900">
              <a:sym typeface="+mn-lt"/>
            </a:endParaRPr>
          </a:p>
        </p:txBody>
      </p:sp>
      <p:sp>
        <p:nvSpPr>
          <p:cNvPr id="111" name="Text Placeholder 18"/>
          <p:cNvSpPr>
            <a:spLocks noGrp="1"/>
          </p:cNvSpPr>
          <p:nvPr>
            <p:custDataLst>
              <p:tags r:id="rId17"/>
            </p:custDataLst>
          </p:nvPr>
        </p:nvSpPr>
        <p:spPr bwMode="auto">
          <a:xfrm>
            <a:off x="2871788" y="521970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38154F53-C285-4FB0-81D1-E4827B05BDA0}" type="datetime'''2''''''0''''''''''''''''1''9'''''''''''''">
              <a:rPr lang="en-US" altLang="en-US" sz="900"/>
              <a:pPr/>
              <a:t>2019</a:t>
            </a:fld>
            <a:endParaRPr lang="en-US" altLang="it-IT" sz="900">
              <a:sym typeface="+mn-lt"/>
            </a:endParaRPr>
          </a:p>
        </p:txBody>
      </p:sp>
      <p:sp>
        <p:nvSpPr>
          <p:cNvPr id="116" name="Text Placeholder 18"/>
          <p:cNvSpPr>
            <a:spLocks noGrp="1"/>
          </p:cNvSpPr>
          <p:nvPr>
            <p:custDataLst>
              <p:tags r:id="rId18"/>
            </p:custDataLst>
          </p:nvPr>
        </p:nvSpPr>
        <p:spPr bwMode="gray">
          <a:xfrm>
            <a:off x="2801938" y="4000500"/>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AC2FD3C0-8A9E-46C2-81F7-80D881A96CBE}" type="datetime'''6''''''''''''''''''0''''''''.''''''''5''''9''''''1'''">
              <a:rPr lang="en-US" altLang="en-US" sz="900"/>
              <a:pPr/>
              <a:t>60.591</a:t>
            </a:fld>
            <a:endParaRPr lang="en-US" altLang="it-IT" sz="900">
              <a:sym typeface="+mn-lt"/>
            </a:endParaRPr>
          </a:p>
        </p:txBody>
      </p:sp>
      <p:sp>
        <p:nvSpPr>
          <p:cNvPr id="113" name="Text Placeholder 18"/>
          <p:cNvSpPr>
            <a:spLocks noGrp="1"/>
          </p:cNvSpPr>
          <p:nvPr>
            <p:custDataLst>
              <p:tags r:id="rId19"/>
            </p:custDataLst>
          </p:nvPr>
        </p:nvSpPr>
        <p:spPr bwMode="auto">
          <a:xfrm>
            <a:off x="2124075" y="521970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897F1175-53C5-4870-AF25-F93B597E2D80}" type="datetime'''''''''''''''''''''''''''2''0''''''1''''''''8'''''''''">
              <a:rPr lang="en-US" altLang="en-US" sz="900"/>
              <a:pPr/>
              <a:t>2018</a:t>
            </a:fld>
            <a:endParaRPr lang="en-US" altLang="it-IT" sz="900">
              <a:sym typeface="+mn-lt"/>
            </a:endParaRPr>
          </a:p>
        </p:txBody>
      </p:sp>
      <p:sp>
        <p:nvSpPr>
          <p:cNvPr id="119" name="Text Placeholder 18"/>
          <p:cNvSpPr>
            <a:spLocks noGrp="1"/>
          </p:cNvSpPr>
          <p:nvPr>
            <p:custDataLst>
              <p:tags r:id="rId20"/>
            </p:custDataLst>
          </p:nvPr>
        </p:nvSpPr>
        <p:spPr bwMode="gray">
          <a:xfrm>
            <a:off x="2054225" y="4029075"/>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1A5DD313-C4FA-4994-83FF-F793A6612291}" type="datetime'''''''''5''''''''8''''''''''''''''''''''''''.4''1''''5'''''">
              <a:rPr lang="en-US" altLang="en-US" sz="900"/>
              <a:pPr/>
              <a:t>58.415</a:t>
            </a:fld>
            <a:endParaRPr lang="en-US" altLang="it-IT" sz="900">
              <a:sym typeface="+mn-lt"/>
            </a:endParaRPr>
          </a:p>
        </p:txBody>
      </p:sp>
      <p:sp>
        <p:nvSpPr>
          <p:cNvPr id="121" name="Text Placeholder 18"/>
          <p:cNvSpPr>
            <a:spLocks noGrp="1"/>
          </p:cNvSpPr>
          <p:nvPr>
            <p:custDataLst>
              <p:tags r:id="rId21"/>
            </p:custDataLst>
          </p:nvPr>
        </p:nvSpPr>
        <p:spPr bwMode="auto">
          <a:xfrm>
            <a:off x="633413" y="521970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7F15B00F-E2E0-4CCB-BE0E-B6D7B966DDB1}" type="datetime'''''''''2''''''''''0''1''''''''''''''6'''''''''''''''">
              <a:rPr lang="en-US" altLang="en-US" sz="900"/>
              <a:pPr/>
              <a:t>2016</a:t>
            </a:fld>
            <a:endParaRPr lang="en-US" altLang="it-IT" sz="900">
              <a:sym typeface="+mn-lt"/>
            </a:endParaRPr>
          </a:p>
        </p:txBody>
      </p:sp>
      <p:sp>
        <p:nvSpPr>
          <p:cNvPr id="118" name="Text Placeholder 18"/>
          <p:cNvSpPr>
            <a:spLocks noGrp="1"/>
          </p:cNvSpPr>
          <p:nvPr>
            <p:custDataLst>
              <p:tags r:id="rId22"/>
            </p:custDataLst>
          </p:nvPr>
        </p:nvSpPr>
        <p:spPr bwMode="gray">
          <a:xfrm>
            <a:off x="563563" y="4038600"/>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CCCAC4CD-A665-4C7B-A949-8505F6DCEB12}" type="datetime'''''''5''''''''''7''.''''62''''''''''''''''''''''''7'''">
              <a:rPr lang="en-US" altLang="en-US" sz="900"/>
              <a:pPr/>
              <a:t>57.627</a:t>
            </a:fld>
            <a:endParaRPr lang="en-US" altLang="it-IT" sz="900">
              <a:sym typeface="+mn-lt"/>
            </a:endParaRPr>
          </a:p>
        </p:txBody>
      </p:sp>
      <p:sp>
        <p:nvSpPr>
          <p:cNvPr id="117" name="Text Placeholder 18"/>
          <p:cNvSpPr>
            <a:spLocks noGrp="1"/>
          </p:cNvSpPr>
          <p:nvPr>
            <p:custDataLst>
              <p:tags r:id="rId23"/>
            </p:custDataLst>
          </p:nvPr>
        </p:nvSpPr>
        <p:spPr bwMode="gray">
          <a:xfrm>
            <a:off x="1306513" y="4067175"/>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A5368823-66DB-4CB2-BE09-A7EB90F881DF}" type="datetime'''''''''''''''''''''5''''6''.''3''''''''25'''''''''''''''''">
              <a:rPr lang="en-US" altLang="en-US" sz="900"/>
              <a:pPr/>
              <a:t>56.325</a:t>
            </a:fld>
            <a:endParaRPr lang="en-US" altLang="it-IT" sz="900">
              <a:sym typeface="+mn-lt"/>
            </a:endParaRPr>
          </a:p>
        </p:txBody>
      </p:sp>
      <p:sp>
        <p:nvSpPr>
          <p:cNvPr id="123" name="Rectangle 5"/>
          <p:cNvSpPr>
            <a:spLocks noChangeArrowheads="1"/>
          </p:cNvSpPr>
          <p:nvPr>
            <p:custDataLst>
              <p:tags r:id="rId24"/>
            </p:custDataLst>
          </p:nvPr>
        </p:nvSpPr>
        <p:spPr bwMode="auto">
          <a:xfrm>
            <a:off x="579438" y="5819775"/>
            <a:ext cx="160337" cy="120650"/>
          </a:xfrm>
          <a:prstGeom prst="rect">
            <a:avLst/>
          </a:prstGeom>
          <a:solidFill>
            <a:srgbClr val="046A38"/>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122" name="Rectangle 6"/>
          <p:cNvSpPr>
            <a:spLocks noChangeArrowheads="1"/>
          </p:cNvSpPr>
          <p:nvPr>
            <p:custDataLst>
              <p:tags r:id="rId25"/>
            </p:custDataLst>
          </p:nvPr>
        </p:nvSpPr>
        <p:spPr bwMode="auto">
          <a:xfrm>
            <a:off x="579438" y="6007100"/>
            <a:ext cx="160337" cy="120650"/>
          </a:xfrm>
          <a:prstGeom prst="rect">
            <a:avLst/>
          </a:prstGeom>
          <a:solidFill>
            <a:srgbClr val="86BC25"/>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124" name="Text Placeholder 18"/>
          <p:cNvSpPr>
            <a:spLocks noGrp="1"/>
          </p:cNvSpPr>
          <p:nvPr>
            <p:custDataLst>
              <p:tags r:id="rId26"/>
            </p:custDataLst>
          </p:nvPr>
        </p:nvSpPr>
        <p:spPr bwMode="auto">
          <a:xfrm>
            <a:off x="790575" y="6003925"/>
            <a:ext cx="6032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99941FE2-0421-461B-913A-DB3063B52893}" type="datetime'''''''R''''''i''''''c''a''''''v''''''''i'' ''''''''''''Slot'">
              <a:rPr lang="en-US" altLang="en-US" sz="900"/>
              <a:pPr/>
              <a:t>Ricavi Slot</a:t>
            </a:fld>
            <a:endParaRPr lang="en-US" altLang="it-IT" sz="900">
              <a:sym typeface="+mn-lt"/>
            </a:endParaRPr>
          </a:p>
        </p:txBody>
      </p:sp>
      <p:sp>
        <p:nvSpPr>
          <p:cNvPr id="125" name="Text Placeholder 18"/>
          <p:cNvSpPr>
            <a:spLocks noGrp="1"/>
          </p:cNvSpPr>
          <p:nvPr>
            <p:custDataLst>
              <p:tags r:id="rId27"/>
            </p:custDataLst>
          </p:nvPr>
        </p:nvSpPr>
        <p:spPr bwMode="auto">
          <a:xfrm>
            <a:off x="790575" y="5816600"/>
            <a:ext cx="1206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740B28DC-A32F-4210-BFCB-19C4C5B28A85}" type="datetime'R''''''''''''''icavi G''''ioc''''''''hi ''la''''v''o''rat''i'">
              <a:rPr lang="en-US" altLang="en-US" sz="900"/>
              <a:pPr/>
              <a:t>Ricavi Giochi lavorati</a:t>
            </a:fld>
            <a:endParaRPr lang="en-US" altLang="it-IT" sz="900">
              <a:sym typeface="+mn-lt"/>
            </a:endParaRPr>
          </a:p>
        </p:txBody>
      </p:sp>
      <p:grpSp>
        <p:nvGrpSpPr>
          <p:cNvPr id="126" name="Group 39"/>
          <p:cNvGrpSpPr>
            <a:grpSpLocks/>
          </p:cNvGrpSpPr>
          <p:nvPr/>
        </p:nvGrpSpPr>
        <p:grpSpPr bwMode="auto">
          <a:xfrm>
            <a:off x="1884363" y="5576888"/>
            <a:ext cx="1035050" cy="610053"/>
            <a:chOff x="3584619" y="1809368"/>
            <a:chExt cx="844295" cy="609355"/>
          </a:xfrm>
        </p:grpSpPr>
        <p:sp>
          <p:nvSpPr>
            <p:cNvPr id="127" name="TextBox 16"/>
            <p:cNvSpPr txBox="1">
              <a:spLocks noChangeArrowheads="1"/>
            </p:cNvSpPr>
            <p:nvPr/>
          </p:nvSpPr>
          <p:spPr bwMode="auto">
            <a:xfrm>
              <a:off x="3584619" y="1809368"/>
              <a:ext cx="844295" cy="22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b="1">
                  <a:solidFill>
                    <a:schemeClr val="tx1"/>
                  </a:solidFill>
                  <a:latin typeface="Arial" panose="020B0604020202020204" pitchFamily="34" charset="0"/>
                  <a:cs typeface="Arial" panose="020B0604020202020204" pitchFamily="34" charset="0"/>
                </a:defRPr>
              </a:lvl1pPr>
              <a:lvl2pPr marL="742950" indent="-285750">
                <a:defRPr sz="1100" b="1">
                  <a:solidFill>
                    <a:schemeClr val="tx1"/>
                  </a:solidFill>
                  <a:latin typeface="Arial" panose="020B0604020202020204" pitchFamily="34" charset="0"/>
                  <a:cs typeface="Arial" panose="020B0604020202020204" pitchFamily="34" charset="0"/>
                </a:defRPr>
              </a:lvl2pPr>
              <a:lvl3pPr marL="1143000" indent="-228600">
                <a:defRPr sz="1100" b="1">
                  <a:solidFill>
                    <a:schemeClr val="tx1"/>
                  </a:solidFill>
                  <a:latin typeface="Arial" panose="020B0604020202020204" pitchFamily="34" charset="0"/>
                  <a:cs typeface="Arial" panose="020B0604020202020204" pitchFamily="34" charset="0"/>
                </a:defRPr>
              </a:lvl3pPr>
              <a:lvl4pPr marL="1600200" indent="-228600">
                <a:defRPr sz="1100" b="1">
                  <a:solidFill>
                    <a:schemeClr val="tx1"/>
                  </a:solidFill>
                  <a:latin typeface="Arial" panose="020B0604020202020204" pitchFamily="34" charset="0"/>
                  <a:cs typeface="Arial" panose="020B0604020202020204" pitchFamily="34" charset="0"/>
                </a:defRPr>
              </a:lvl4pPr>
              <a:lvl5pPr marL="2057400" indent="-228600">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9pPr>
            </a:lstStyle>
            <a:p>
              <a:pPr algn="ctr">
                <a:defRPr/>
              </a:pPr>
              <a:r>
                <a:rPr lang="it-IT" altLang="en-US" sz="900" u="sng" dirty="0">
                  <a:latin typeface="Verdana" panose="020B0604030504040204" pitchFamily="34" charset="0"/>
                  <a:ea typeface="Verdana" panose="020B0604030504040204" pitchFamily="34" charset="0"/>
                  <a:cs typeface="Verdana" panose="020B0604030504040204" pitchFamily="34" charset="0"/>
                </a:rPr>
                <a:t>CAGR 16-21</a:t>
              </a:r>
            </a:p>
          </p:txBody>
        </p:sp>
        <p:sp>
          <p:nvSpPr>
            <p:cNvPr id="128" name="TextBox 16"/>
            <p:cNvSpPr txBox="1">
              <a:spLocks noChangeArrowheads="1"/>
            </p:cNvSpPr>
            <p:nvPr/>
          </p:nvSpPr>
          <p:spPr bwMode="auto">
            <a:xfrm>
              <a:off x="3712817" y="1993759"/>
              <a:ext cx="576245" cy="22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b="1">
                  <a:solidFill>
                    <a:schemeClr val="tx1"/>
                  </a:solidFill>
                  <a:latin typeface="Arial" panose="020B0604020202020204" pitchFamily="34" charset="0"/>
                  <a:cs typeface="Arial" panose="020B0604020202020204" pitchFamily="34" charset="0"/>
                </a:defRPr>
              </a:lvl1pPr>
              <a:lvl2pPr marL="742950" indent="-285750">
                <a:defRPr sz="1100" b="1">
                  <a:solidFill>
                    <a:schemeClr val="tx1"/>
                  </a:solidFill>
                  <a:latin typeface="Arial" panose="020B0604020202020204" pitchFamily="34" charset="0"/>
                  <a:cs typeface="Arial" panose="020B0604020202020204" pitchFamily="34" charset="0"/>
                </a:defRPr>
              </a:lvl2pPr>
              <a:lvl3pPr marL="1143000" indent="-228600">
                <a:defRPr sz="1100" b="1">
                  <a:solidFill>
                    <a:schemeClr val="tx1"/>
                  </a:solidFill>
                  <a:latin typeface="Arial" panose="020B0604020202020204" pitchFamily="34" charset="0"/>
                  <a:cs typeface="Arial" panose="020B0604020202020204" pitchFamily="34" charset="0"/>
                </a:defRPr>
              </a:lvl3pPr>
              <a:lvl4pPr marL="1600200" indent="-228600">
                <a:defRPr sz="1100" b="1">
                  <a:solidFill>
                    <a:schemeClr val="tx1"/>
                  </a:solidFill>
                  <a:latin typeface="Arial" panose="020B0604020202020204" pitchFamily="34" charset="0"/>
                  <a:cs typeface="Arial" panose="020B0604020202020204" pitchFamily="34" charset="0"/>
                </a:defRPr>
              </a:lvl4pPr>
              <a:lvl5pPr marL="2057400" indent="-228600">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9pPr>
            </a:lstStyle>
            <a:p>
              <a:pPr algn="ctr">
                <a:defRPr/>
              </a:pPr>
              <a:r>
                <a:rPr lang="it-IT" altLang="en-US" sz="900" b="0" dirty="0">
                  <a:latin typeface="Verdana" panose="020B0604030504040204" pitchFamily="34" charset="0"/>
                  <a:ea typeface="Verdana" panose="020B0604030504040204" pitchFamily="34" charset="0"/>
                  <a:cs typeface="Verdana" panose="020B0604030504040204" pitchFamily="34" charset="0"/>
                </a:rPr>
                <a:t>+1,6%</a:t>
              </a:r>
            </a:p>
          </p:txBody>
        </p:sp>
        <p:sp>
          <p:nvSpPr>
            <p:cNvPr id="129" name="TextBox 16"/>
            <p:cNvSpPr txBox="1">
              <a:spLocks noChangeArrowheads="1"/>
            </p:cNvSpPr>
            <p:nvPr/>
          </p:nvSpPr>
          <p:spPr bwMode="auto">
            <a:xfrm>
              <a:off x="3712817" y="2188798"/>
              <a:ext cx="576245" cy="22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b="1">
                  <a:solidFill>
                    <a:schemeClr val="tx1"/>
                  </a:solidFill>
                  <a:latin typeface="Arial" panose="020B0604020202020204" pitchFamily="34" charset="0"/>
                  <a:cs typeface="Arial" panose="020B0604020202020204" pitchFamily="34" charset="0"/>
                </a:defRPr>
              </a:lvl1pPr>
              <a:lvl2pPr marL="742950" indent="-285750">
                <a:defRPr sz="1100" b="1">
                  <a:solidFill>
                    <a:schemeClr val="tx1"/>
                  </a:solidFill>
                  <a:latin typeface="Arial" panose="020B0604020202020204" pitchFamily="34" charset="0"/>
                  <a:cs typeface="Arial" panose="020B0604020202020204" pitchFamily="34" charset="0"/>
                </a:defRPr>
              </a:lvl2pPr>
              <a:lvl3pPr marL="1143000" indent="-228600">
                <a:defRPr sz="1100" b="1">
                  <a:solidFill>
                    <a:schemeClr val="tx1"/>
                  </a:solidFill>
                  <a:latin typeface="Arial" panose="020B0604020202020204" pitchFamily="34" charset="0"/>
                  <a:cs typeface="Arial" panose="020B0604020202020204" pitchFamily="34" charset="0"/>
                </a:defRPr>
              </a:lvl3pPr>
              <a:lvl4pPr marL="1600200" indent="-228600">
                <a:defRPr sz="1100" b="1">
                  <a:solidFill>
                    <a:schemeClr val="tx1"/>
                  </a:solidFill>
                  <a:latin typeface="Arial" panose="020B0604020202020204" pitchFamily="34" charset="0"/>
                  <a:cs typeface="Arial" panose="020B0604020202020204" pitchFamily="34" charset="0"/>
                </a:defRPr>
              </a:lvl4pPr>
              <a:lvl5pPr marL="2057400" indent="-228600">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9pPr>
            </a:lstStyle>
            <a:p>
              <a:pPr algn="ctr">
                <a:defRPr/>
              </a:pPr>
              <a:r>
                <a:rPr lang="it-IT" altLang="en-US" sz="900" b="0" dirty="0">
                  <a:latin typeface="Verdana" panose="020B0604030504040204" pitchFamily="34" charset="0"/>
                  <a:ea typeface="Verdana" panose="020B0604030504040204" pitchFamily="34" charset="0"/>
                  <a:cs typeface="Verdana" panose="020B0604030504040204" pitchFamily="34" charset="0"/>
                </a:rPr>
                <a:t>+1,5%</a:t>
              </a:r>
            </a:p>
          </p:txBody>
        </p:sp>
      </p:grpSp>
      <p:sp>
        <p:nvSpPr>
          <p:cNvPr id="38"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39" name="TextBox 38"/>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3205518737"/>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484" name="think-cell Slide" r:id="rId27" imgW="493" imgH="493" progId="TCLayout.ActiveDocument.1">
                  <p:embed/>
                </p:oleObj>
              </mc:Choice>
              <mc:Fallback>
                <p:oleObj name="think-cell Slide" r:id="rId27" imgW="493" imgH="493" progId="TCLayout.ActiveDocument.1">
                  <p:embed/>
                  <p:pic>
                    <p:nvPicPr>
                      <p:cNvPr id="0" name=""/>
                      <p:cNvPicPr/>
                      <p:nvPr/>
                    </p:nvPicPr>
                    <p:blipFill>
                      <a:blip r:embed="rId28"/>
                      <a:stretch>
                        <a:fillRect/>
                      </a:stretch>
                    </p:blipFill>
                    <p:spPr>
                      <a:xfrm>
                        <a:off x="1588" y="1588"/>
                        <a:ext cx="1587" cy="1587"/>
                      </a:xfrm>
                      <a:prstGeom prst="rect">
                        <a:avLst/>
                      </a:prstGeom>
                    </p:spPr>
                  </p:pic>
                </p:oleObj>
              </mc:Fallback>
            </mc:AlternateContent>
          </a:graphicData>
        </a:graphic>
      </p:graphicFrame>
      <p:sp>
        <p:nvSpPr>
          <p:cNvPr id="4" name="Rectangle 3"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ct val="0"/>
              </a:spcBef>
              <a:spcAft>
                <a:spcPct val="0"/>
              </a:spcAft>
            </a:pPr>
            <a:endParaRPr lang="en-US" sz="900" b="1" dirty="0">
              <a:latin typeface="Verdana" panose="020B0604030504040204" pitchFamily="34" charset="0"/>
              <a:sym typeface="Verdana" panose="020B0604030504040204" pitchFamily="34" charset="0"/>
            </a:endParaRPr>
          </a:p>
        </p:txBody>
      </p:sp>
      <p:sp>
        <p:nvSpPr>
          <p:cNvPr id="3" name="Rectangle 2" hidden="1"/>
          <p:cNvSpPr/>
          <p:nvPr>
            <p:custDataLst>
              <p:tags r:id="rId4"/>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lnSpc>
                <a:spcPct val="90000"/>
              </a:lnSpc>
              <a:defRPr/>
            </a:pPr>
            <a:endParaRPr lang="en-US" sz="900" b="1" dirty="0">
              <a:solidFill>
                <a:schemeClr val="bg1"/>
              </a:solidFill>
              <a:latin typeface="Arial" panose="020B0604020202020204" pitchFamily="34" charset="0"/>
              <a:sym typeface="Verdana" panose="020B0604030504040204" pitchFamily="34" charset="0"/>
            </a:endParaRPr>
          </a:p>
        </p:txBody>
      </p:sp>
      <p:sp>
        <p:nvSpPr>
          <p:cNvPr id="31748"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p:txBody>
          <a:bodyPr>
            <a:normAutofit lnSpcReduction="10000"/>
          </a:bodyPr>
          <a:lstStyle/>
          <a:p>
            <a:r>
              <a:rPr lang="it-IT" dirty="0"/>
              <a:t>a) Conto Economico – </a:t>
            </a:r>
            <a:r>
              <a:rPr lang="it-IT" altLang="it-IT" dirty="0"/>
              <a:t>Ricavi Hotel</a:t>
            </a:r>
          </a:p>
        </p:txBody>
      </p:sp>
      <p:sp>
        <p:nvSpPr>
          <p:cNvPr id="36"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77</a:t>
            </a:fld>
            <a:endParaRPr lang="it-IT"/>
          </a:p>
        </p:txBody>
      </p:sp>
      <p:graphicFrame>
        <p:nvGraphicFramePr>
          <p:cNvPr id="34" name="Object 7"/>
          <p:cNvGraphicFramePr>
            <a:graphicFrameLocks/>
          </p:cNvGraphicFramePr>
          <p:nvPr>
            <p:custDataLst>
              <p:tags r:id="rId5"/>
            </p:custDataLst>
            <p:extLst>
              <p:ext uri="{D42A27DB-BD31-4B8C-83A1-F6EECF244321}">
                <p14:modId xmlns:p14="http://schemas.microsoft.com/office/powerpoint/2010/main" val="4025770980"/>
              </p:ext>
            </p:extLst>
          </p:nvPr>
        </p:nvGraphicFramePr>
        <p:xfrm>
          <a:off x="337755" y="4381500"/>
          <a:ext cx="4276571" cy="1047914"/>
        </p:xfrm>
        <a:graphic>
          <a:graphicData uri="http://schemas.openxmlformats.org/presentationml/2006/ole">
            <mc:AlternateContent xmlns:mc="http://schemas.openxmlformats.org/markup-compatibility/2006">
              <mc:Choice xmlns:v="urn:schemas-microsoft-com:vml" Requires="v">
                <p:oleObj spid="_x0000_s18485" name="Chart" r:id="rId29" imgW="4276571" imgH="1047914" progId="MSGraph.Chart.8">
                  <p:embed followColorScheme="full"/>
                </p:oleObj>
              </mc:Choice>
              <mc:Fallback>
                <p:oleObj name="Chart" r:id="rId29" imgW="4276571" imgH="1047914" progId="MSGraph.Chart.8">
                  <p:embed followColorScheme="full"/>
                  <p:pic>
                    <p:nvPicPr>
                      <p:cNvPr id="0" name=""/>
                      <p:cNvPicPr>
                        <a:picLocks noChangeArrowheads="1"/>
                      </p:cNvPicPr>
                      <p:nvPr/>
                    </p:nvPicPr>
                    <p:blipFill>
                      <a:blip r:embed="rId30"/>
                      <a:srcRect/>
                      <a:stretch>
                        <a:fillRect/>
                      </a:stretch>
                    </p:blipFill>
                    <p:spPr bwMode="auto">
                      <a:xfrm>
                        <a:off x="337755" y="4381500"/>
                        <a:ext cx="4276571" cy="104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5" name="Straight Connector 34"/>
          <p:cNvCxnSpPr/>
          <p:nvPr>
            <p:custDataLst>
              <p:tags r:id="rId6"/>
            </p:custDataLst>
          </p:nvPr>
        </p:nvCxnSpPr>
        <p:spPr bwMode="auto">
          <a:xfrm flipV="1">
            <a:off x="790193" y="4143375"/>
            <a:ext cx="3390900" cy="266700"/>
          </a:xfrm>
          <a:prstGeom prst="line">
            <a:avLst/>
          </a:prstGeom>
          <a:ln w="635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3" name="Text Placeholder 18"/>
          <p:cNvSpPr>
            <a:spLocks noGrp="1"/>
          </p:cNvSpPr>
          <p:nvPr>
            <p:custDataLst>
              <p:tags r:id="rId7"/>
            </p:custDataLst>
          </p:nvPr>
        </p:nvSpPr>
        <p:spPr bwMode="gray">
          <a:xfrm>
            <a:off x="1280730" y="4591050"/>
            <a:ext cx="3714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41E88F84-7D58-4DF2-A8C9-D29436BFCA56}" type="datetime'''''''5''''''.''''5''''5''''''''''''''''''''''''''5'''''''''''">
              <a:rPr lang="en-US" altLang="en-US" sz="900"/>
              <a:pPr/>
              <a:t>5.555</a:t>
            </a:fld>
            <a:endParaRPr lang="en-US" altLang="it-IT" sz="900">
              <a:sym typeface="+mn-lt"/>
            </a:endParaRPr>
          </a:p>
        </p:txBody>
      </p:sp>
      <p:sp>
        <p:nvSpPr>
          <p:cNvPr id="42" name="Text Placeholder 18"/>
          <p:cNvSpPr>
            <a:spLocks noGrp="1"/>
          </p:cNvSpPr>
          <p:nvPr>
            <p:custDataLst>
              <p:tags r:id="rId8"/>
            </p:custDataLst>
          </p:nvPr>
        </p:nvSpPr>
        <p:spPr bwMode="auto">
          <a:xfrm>
            <a:off x="1314068" y="5400675"/>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04A84B4C-0568-42FE-B260-63AFB59C69F8}" type="datetime'''''''''''''''''20''''''''''''''''''''''''1''''''''7'''''">
              <a:rPr lang="en-US" altLang="en-US" sz="900"/>
              <a:pPr/>
              <a:t>2017</a:t>
            </a:fld>
            <a:endParaRPr lang="en-US" altLang="it-IT" sz="900">
              <a:sym typeface="+mn-lt"/>
            </a:endParaRPr>
          </a:p>
        </p:txBody>
      </p:sp>
      <p:sp>
        <p:nvSpPr>
          <p:cNvPr id="40" name="Text Placeholder 18"/>
          <p:cNvSpPr>
            <a:spLocks noGrp="1"/>
          </p:cNvSpPr>
          <p:nvPr>
            <p:custDataLst>
              <p:tags r:id="rId9"/>
            </p:custDataLst>
          </p:nvPr>
        </p:nvSpPr>
        <p:spPr bwMode="auto">
          <a:xfrm>
            <a:off x="1995105" y="5400675"/>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E1633671-6CCB-48F7-8018-189BB40A4EE3}" type="datetime'''2''''0''''''''''''''''''''''''''1''''''''''''''8'''''">
              <a:rPr lang="en-US" altLang="en-US" sz="900"/>
              <a:pPr/>
              <a:t>2018</a:t>
            </a:fld>
            <a:endParaRPr lang="en-US" altLang="it-IT" sz="900">
              <a:sym typeface="+mn-lt"/>
            </a:endParaRPr>
          </a:p>
        </p:txBody>
      </p:sp>
      <p:sp>
        <p:nvSpPr>
          <p:cNvPr id="37" name="Text Placeholder 18"/>
          <p:cNvSpPr>
            <a:spLocks noGrp="1"/>
          </p:cNvSpPr>
          <p:nvPr>
            <p:custDataLst>
              <p:tags r:id="rId10"/>
            </p:custDataLst>
          </p:nvPr>
        </p:nvSpPr>
        <p:spPr bwMode="auto">
          <a:xfrm>
            <a:off x="637793" y="5400675"/>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168BA675-4AF3-4450-AA12-67CF5AF5FE71}" type="datetime'''''''''''2''0''''''''''''''1''''6'''''''''''''''">
              <a:rPr lang="en-US" altLang="en-US" sz="900"/>
              <a:pPr/>
              <a:t>2016</a:t>
            </a:fld>
            <a:endParaRPr lang="en-US" altLang="it-IT" sz="900">
              <a:sym typeface="+mn-lt"/>
            </a:endParaRPr>
          </a:p>
        </p:txBody>
      </p:sp>
      <p:sp>
        <p:nvSpPr>
          <p:cNvPr id="41" name="Text Placeholder 18"/>
          <p:cNvSpPr>
            <a:spLocks noGrp="1"/>
          </p:cNvSpPr>
          <p:nvPr>
            <p:custDataLst>
              <p:tags r:id="rId11"/>
            </p:custDataLst>
          </p:nvPr>
        </p:nvSpPr>
        <p:spPr bwMode="gray">
          <a:xfrm>
            <a:off x="1961768" y="4524375"/>
            <a:ext cx="3714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64ED1988-9135-46D5-81DD-64EE1DE79F65}" type="datetime'''''''6''''''.2''''0''''''8'''''''''''''''''''''''''''''''''''">
              <a:rPr lang="en-US" altLang="en-US" sz="900"/>
              <a:pPr/>
              <a:t>6.208</a:t>
            </a:fld>
            <a:endParaRPr lang="en-US" altLang="it-IT" sz="900">
              <a:sym typeface="+mn-lt"/>
            </a:endParaRPr>
          </a:p>
        </p:txBody>
      </p:sp>
      <p:sp>
        <p:nvSpPr>
          <p:cNvPr id="38" name="Text Placeholder 18"/>
          <p:cNvSpPr>
            <a:spLocks noGrp="1"/>
          </p:cNvSpPr>
          <p:nvPr>
            <p:custDataLst>
              <p:tags r:id="rId12"/>
            </p:custDataLst>
          </p:nvPr>
        </p:nvSpPr>
        <p:spPr bwMode="auto">
          <a:xfrm>
            <a:off x="2676143" y="5400675"/>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714FC032-E38D-4674-BE22-740F35B8323F}" type="datetime'''2''''''''''''''0''''''''''''''''''''1''''''''9'">
              <a:rPr lang="en-US" altLang="en-US" sz="900"/>
              <a:pPr/>
              <a:t>2019</a:t>
            </a:fld>
            <a:endParaRPr lang="en-US" altLang="it-IT" sz="900">
              <a:sym typeface="+mn-lt"/>
            </a:endParaRPr>
          </a:p>
        </p:txBody>
      </p:sp>
      <p:sp>
        <p:nvSpPr>
          <p:cNvPr id="39" name="Text Placeholder 18"/>
          <p:cNvSpPr>
            <a:spLocks noGrp="1"/>
          </p:cNvSpPr>
          <p:nvPr>
            <p:custDataLst>
              <p:tags r:id="rId13"/>
            </p:custDataLst>
          </p:nvPr>
        </p:nvSpPr>
        <p:spPr bwMode="gray">
          <a:xfrm>
            <a:off x="2642805" y="4467225"/>
            <a:ext cx="3714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2B8978B9-D142-4058-B816-FA71FD21270A}" type="datetime'''6''''.''''''''''''''''''''''''8''6''''''''''4'''''''''''''">
              <a:rPr lang="en-US" altLang="en-US" sz="900"/>
              <a:pPr/>
              <a:t>6.864</a:t>
            </a:fld>
            <a:endParaRPr lang="en-US" altLang="it-IT" sz="900">
              <a:sym typeface="+mn-lt"/>
            </a:endParaRPr>
          </a:p>
        </p:txBody>
      </p:sp>
      <p:sp>
        <p:nvSpPr>
          <p:cNvPr id="47" name="Text Placeholder 18"/>
          <p:cNvSpPr>
            <a:spLocks noGrp="1"/>
          </p:cNvSpPr>
          <p:nvPr>
            <p:custDataLst>
              <p:tags r:id="rId14"/>
            </p:custDataLst>
          </p:nvPr>
        </p:nvSpPr>
        <p:spPr bwMode="auto">
          <a:xfrm>
            <a:off x="3352418" y="5400675"/>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CB0DF8A4-4E21-4D8D-A1B9-33BAD710E2D9}" type="datetime'''20''''2''''''''''''0'''''''''''''''''''">
              <a:rPr lang="en-US" altLang="en-US" sz="900"/>
              <a:pPr/>
              <a:t>2020</a:t>
            </a:fld>
            <a:endParaRPr lang="en-US" altLang="it-IT" sz="900">
              <a:sym typeface="+mn-lt"/>
            </a:endParaRPr>
          </a:p>
        </p:txBody>
      </p:sp>
      <p:sp>
        <p:nvSpPr>
          <p:cNvPr id="49" name="Text Placeholder 18"/>
          <p:cNvSpPr>
            <a:spLocks noGrp="1"/>
          </p:cNvSpPr>
          <p:nvPr>
            <p:custDataLst>
              <p:tags r:id="rId15"/>
            </p:custDataLst>
          </p:nvPr>
        </p:nvSpPr>
        <p:spPr bwMode="gray">
          <a:xfrm>
            <a:off x="3319080" y="4400550"/>
            <a:ext cx="3714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FAA56402-DFCB-4E0C-A527-341347345D6B}" type="datetime'''''7''''.''''''''''''''5''''''''''''''''2''''''3'''''''''">
              <a:rPr lang="en-US" altLang="en-US" sz="900"/>
              <a:pPr/>
              <a:t>7.523</a:t>
            </a:fld>
            <a:endParaRPr lang="en-US" altLang="it-IT" sz="900">
              <a:sym typeface="+mn-lt"/>
            </a:endParaRPr>
          </a:p>
        </p:txBody>
      </p:sp>
      <p:sp>
        <p:nvSpPr>
          <p:cNvPr id="45" name="Text Placeholder 18"/>
          <p:cNvSpPr>
            <a:spLocks noGrp="1"/>
          </p:cNvSpPr>
          <p:nvPr>
            <p:custDataLst>
              <p:tags r:id="rId16"/>
            </p:custDataLst>
          </p:nvPr>
        </p:nvSpPr>
        <p:spPr bwMode="auto">
          <a:xfrm>
            <a:off x="4028693" y="5400675"/>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787A5478-7805-4DCE-9189-67801EB18C16}" type="datetime'''''''''''2''''''''0''''''21'''''''">
              <a:rPr lang="en-US" altLang="en-US" sz="900"/>
              <a:pPr/>
              <a:t>2021</a:t>
            </a:fld>
            <a:endParaRPr lang="en-US" altLang="it-IT" sz="900">
              <a:sym typeface="+mn-lt"/>
            </a:endParaRPr>
          </a:p>
        </p:txBody>
      </p:sp>
      <p:sp>
        <p:nvSpPr>
          <p:cNvPr id="46" name="Text Placeholder 18"/>
          <p:cNvSpPr>
            <a:spLocks noGrp="1"/>
          </p:cNvSpPr>
          <p:nvPr>
            <p:custDataLst>
              <p:tags r:id="rId17"/>
            </p:custDataLst>
          </p:nvPr>
        </p:nvSpPr>
        <p:spPr bwMode="gray">
          <a:xfrm>
            <a:off x="3995355" y="4333875"/>
            <a:ext cx="3714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0EAFE8AE-D6FA-428D-9733-A9BD27507AE0}" type="datetime'''''''''''''8.''''''''1''8''''6'''''''">
              <a:rPr lang="en-US" altLang="en-US" sz="900"/>
              <a:pPr/>
              <a:t>8.186</a:t>
            </a:fld>
            <a:endParaRPr lang="en-US" altLang="it-IT" sz="900">
              <a:sym typeface="+mn-lt"/>
            </a:endParaRPr>
          </a:p>
        </p:txBody>
      </p:sp>
      <p:sp>
        <p:nvSpPr>
          <p:cNvPr id="44" name="Text Placeholder 18"/>
          <p:cNvSpPr>
            <a:spLocks noGrp="1"/>
          </p:cNvSpPr>
          <p:nvPr>
            <p:custDataLst>
              <p:tags r:id="rId18"/>
            </p:custDataLst>
          </p:nvPr>
        </p:nvSpPr>
        <p:spPr bwMode="auto">
          <a:xfrm>
            <a:off x="2237993" y="4189413"/>
            <a:ext cx="495300" cy="176212"/>
          </a:xfrm>
          <a:prstGeom prst="ellipse">
            <a:avLst/>
          </a:prstGeom>
          <a:solidFill>
            <a:srgbClr val="FFFFFF"/>
          </a:solidFill>
          <a:ln w="9525">
            <a:solidFill>
              <a:schemeClr val="tx1"/>
            </a:solidFill>
            <a:miter lim="800000"/>
            <a:headEnd/>
            <a:tailEnd/>
          </a:ln>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lnSpc>
                <a:spcPct val="90000"/>
              </a:lnSpc>
              <a:spcAft>
                <a:spcPct val="0"/>
              </a:spcAft>
            </a:pPr>
            <a:fld id="{BE9D13DA-2F7B-4072-B4CD-3E43FFD827A3}" type="datetime'''''''''''''''''''''8'',5''%'''''''''''''''''''''''''">
              <a:rPr lang="en-US" altLang="en-US" sz="900" b="1"/>
              <a:pPr/>
              <a:t>8,5%</a:t>
            </a:fld>
            <a:endParaRPr lang="en-US" altLang="it-IT" sz="900" b="1">
              <a:sym typeface="+mn-lt"/>
            </a:endParaRPr>
          </a:p>
        </p:txBody>
      </p:sp>
      <p:sp>
        <p:nvSpPr>
          <p:cNvPr id="56" name="Rectangle 39"/>
          <p:cNvSpPr>
            <a:spLocks noChangeArrowheads="1"/>
          </p:cNvSpPr>
          <p:nvPr>
            <p:custDataLst>
              <p:tags r:id="rId19"/>
            </p:custDataLst>
          </p:nvPr>
        </p:nvSpPr>
        <p:spPr bwMode="auto">
          <a:xfrm>
            <a:off x="583818" y="6002338"/>
            <a:ext cx="160337" cy="120650"/>
          </a:xfrm>
          <a:prstGeom prst="rect">
            <a:avLst/>
          </a:prstGeom>
          <a:solidFill>
            <a:srgbClr val="046A38"/>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50" name="Rectangle 4"/>
          <p:cNvSpPr>
            <a:spLocks noChangeArrowheads="1"/>
          </p:cNvSpPr>
          <p:nvPr>
            <p:custDataLst>
              <p:tags r:id="rId20"/>
            </p:custDataLst>
          </p:nvPr>
        </p:nvSpPr>
        <p:spPr bwMode="auto">
          <a:xfrm>
            <a:off x="583818" y="6189663"/>
            <a:ext cx="160337" cy="120650"/>
          </a:xfrm>
          <a:prstGeom prst="rect">
            <a:avLst/>
          </a:prstGeom>
          <a:solidFill>
            <a:srgbClr val="0076A8"/>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51" name="Rectangle 38"/>
          <p:cNvSpPr>
            <a:spLocks noChangeArrowheads="1"/>
          </p:cNvSpPr>
          <p:nvPr>
            <p:custDataLst>
              <p:tags r:id="rId21"/>
            </p:custDataLst>
          </p:nvPr>
        </p:nvSpPr>
        <p:spPr bwMode="auto">
          <a:xfrm>
            <a:off x="583818" y="5815013"/>
            <a:ext cx="160337" cy="120650"/>
          </a:xfrm>
          <a:prstGeom prst="rect">
            <a:avLst/>
          </a:prstGeom>
          <a:solidFill>
            <a:srgbClr val="86BC25"/>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59" name="Text Placeholder 18"/>
          <p:cNvSpPr>
            <a:spLocks noGrp="1"/>
          </p:cNvSpPr>
          <p:nvPr>
            <p:custDataLst>
              <p:tags r:id="rId22"/>
            </p:custDataLst>
          </p:nvPr>
        </p:nvSpPr>
        <p:spPr bwMode="auto">
          <a:xfrm>
            <a:off x="794955" y="6186488"/>
            <a:ext cx="9429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3714421D-97A2-48D2-BC76-C7539A4998A1}" type="datetime'R''''''''ic''''''''''''a''''vi'' Co''ngr''e''''''ss''i'''''">
              <a:rPr lang="en-US" altLang="en-US" sz="900"/>
              <a:pPr/>
              <a:t>Ricavi Congressi</a:t>
            </a:fld>
            <a:endParaRPr lang="en-US" altLang="it-IT" sz="900">
              <a:sym typeface="+mn-lt"/>
            </a:endParaRPr>
          </a:p>
        </p:txBody>
      </p:sp>
      <p:sp>
        <p:nvSpPr>
          <p:cNvPr id="60" name="Text Placeholder 18"/>
          <p:cNvSpPr>
            <a:spLocks noGrp="1"/>
          </p:cNvSpPr>
          <p:nvPr>
            <p:custDataLst>
              <p:tags r:id="rId23"/>
            </p:custDataLst>
          </p:nvPr>
        </p:nvSpPr>
        <p:spPr bwMode="auto">
          <a:xfrm>
            <a:off x="794955" y="5811838"/>
            <a:ext cx="1136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89CF1EB6-8B97-4742-8EA7-1B02D2862C98}" type="datetime'R''''''ic''a''''''vi H''''ot''e''l 4'''' s''''''t''e''lle'''">
              <a:rPr lang="en-US" altLang="en-US" sz="900"/>
              <a:pPr/>
              <a:t>Ricavi Hotel 4 stelle</a:t>
            </a:fld>
            <a:endParaRPr lang="en-US" altLang="it-IT" sz="900">
              <a:sym typeface="+mn-lt"/>
            </a:endParaRPr>
          </a:p>
        </p:txBody>
      </p:sp>
      <p:sp>
        <p:nvSpPr>
          <p:cNvPr id="58" name="Text Placeholder 18"/>
          <p:cNvSpPr>
            <a:spLocks noGrp="1"/>
          </p:cNvSpPr>
          <p:nvPr>
            <p:custDataLst>
              <p:tags r:id="rId24"/>
            </p:custDataLst>
          </p:nvPr>
        </p:nvSpPr>
        <p:spPr bwMode="auto">
          <a:xfrm>
            <a:off x="794955" y="5999163"/>
            <a:ext cx="1136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9E10F0DD-D2C9-4072-BFA9-5AC346A426AF}" type="datetime'Ri''''c''avi H''''o''''''''te''''l ''5 stel''''''l''''e'">
              <a:rPr lang="en-US" altLang="en-US" sz="900"/>
              <a:pPr/>
              <a:t>Ricavi Hotel 5 stelle</a:t>
            </a:fld>
            <a:endParaRPr lang="en-US" altLang="it-IT" sz="900" dirty="0">
              <a:sym typeface="+mn-lt"/>
            </a:endParaRPr>
          </a:p>
        </p:txBody>
      </p:sp>
      <p:grpSp>
        <p:nvGrpSpPr>
          <p:cNvPr id="61" name="Group 39"/>
          <p:cNvGrpSpPr>
            <a:grpSpLocks/>
          </p:cNvGrpSpPr>
          <p:nvPr/>
        </p:nvGrpSpPr>
        <p:grpSpPr bwMode="auto">
          <a:xfrm>
            <a:off x="1856993" y="5581650"/>
            <a:ext cx="969963" cy="797827"/>
            <a:chOff x="3604811" y="1783102"/>
            <a:chExt cx="792396" cy="560048"/>
          </a:xfrm>
        </p:grpSpPr>
        <p:sp>
          <p:nvSpPr>
            <p:cNvPr id="62" name="TextBox 16"/>
            <p:cNvSpPr txBox="1">
              <a:spLocks noChangeArrowheads="1"/>
            </p:cNvSpPr>
            <p:nvPr/>
          </p:nvSpPr>
          <p:spPr bwMode="auto">
            <a:xfrm>
              <a:off x="3604811" y="1783102"/>
              <a:ext cx="792396"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b="1">
                  <a:solidFill>
                    <a:schemeClr val="tx1"/>
                  </a:solidFill>
                  <a:latin typeface="Arial" panose="020B0604020202020204" pitchFamily="34" charset="0"/>
                  <a:cs typeface="Arial" panose="020B0604020202020204" pitchFamily="34" charset="0"/>
                </a:defRPr>
              </a:lvl1pPr>
              <a:lvl2pPr marL="742950" indent="-285750">
                <a:defRPr sz="1100" b="1">
                  <a:solidFill>
                    <a:schemeClr val="tx1"/>
                  </a:solidFill>
                  <a:latin typeface="Arial" panose="020B0604020202020204" pitchFamily="34" charset="0"/>
                  <a:cs typeface="Arial" panose="020B0604020202020204" pitchFamily="34" charset="0"/>
                </a:defRPr>
              </a:lvl2pPr>
              <a:lvl3pPr marL="1143000" indent="-228600">
                <a:defRPr sz="1100" b="1">
                  <a:solidFill>
                    <a:schemeClr val="tx1"/>
                  </a:solidFill>
                  <a:latin typeface="Arial" panose="020B0604020202020204" pitchFamily="34" charset="0"/>
                  <a:cs typeface="Arial" panose="020B0604020202020204" pitchFamily="34" charset="0"/>
                </a:defRPr>
              </a:lvl3pPr>
              <a:lvl4pPr marL="1600200" indent="-228600">
                <a:defRPr sz="1100" b="1">
                  <a:solidFill>
                    <a:schemeClr val="tx1"/>
                  </a:solidFill>
                  <a:latin typeface="Arial" panose="020B0604020202020204" pitchFamily="34" charset="0"/>
                  <a:cs typeface="Arial" panose="020B0604020202020204" pitchFamily="34" charset="0"/>
                </a:defRPr>
              </a:lvl4pPr>
              <a:lvl5pPr marL="2057400" indent="-228600">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9pPr>
            </a:lstStyle>
            <a:p>
              <a:pPr algn="ctr">
                <a:defRPr/>
              </a:pPr>
              <a:r>
                <a:rPr lang="it-IT" altLang="en-US" sz="900" u="sng" dirty="0">
                  <a:latin typeface="Verdana" panose="020B0604030504040204" pitchFamily="34" charset="0"/>
                  <a:ea typeface="Verdana" panose="020B0604030504040204" pitchFamily="34" charset="0"/>
                  <a:cs typeface="Verdana" panose="020B0604030504040204" pitchFamily="34" charset="0"/>
                </a:rPr>
                <a:t>CAGR 17-21</a:t>
              </a:r>
            </a:p>
          </p:txBody>
        </p:sp>
        <p:sp>
          <p:nvSpPr>
            <p:cNvPr id="63" name="TextBox 16"/>
            <p:cNvSpPr txBox="1">
              <a:spLocks noChangeArrowheads="1"/>
            </p:cNvSpPr>
            <p:nvPr/>
          </p:nvSpPr>
          <p:spPr bwMode="auto">
            <a:xfrm>
              <a:off x="3713749" y="1909660"/>
              <a:ext cx="574520" cy="16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b="1">
                  <a:solidFill>
                    <a:schemeClr val="tx1"/>
                  </a:solidFill>
                  <a:latin typeface="Arial" panose="020B0604020202020204" pitchFamily="34" charset="0"/>
                  <a:cs typeface="Arial" panose="020B0604020202020204" pitchFamily="34" charset="0"/>
                </a:defRPr>
              </a:lvl1pPr>
              <a:lvl2pPr marL="742950" indent="-285750">
                <a:defRPr sz="1100" b="1">
                  <a:solidFill>
                    <a:schemeClr val="tx1"/>
                  </a:solidFill>
                  <a:latin typeface="Arial" panose="020B0604020202020204" pitchFamily="34" charset="0"/>
                  <a:cs typeface="Arial" panose="020B0604020202020204" pitchFamily="34" charset="0"/>
                </a:defRPr>
              </a:lvl2pPr>
              <a:lvl3pPr marL="1143000" indent="-228600">
                <a:defRPr sz="1100" b="1">
                  <a:solidFill>
                    <a:schemeClr val="tx1"/>
                  </a:solidFill>
                  <a:latin typeface="Arial" panose="020B0604020202020204" pitchFamily="34" charset="0"/>
                  <a:cs typeface="Arial" panose="020B0604020202020204" pitchFamily="34" charset="0"/>
                </a:defRPr>
              </a:lvl3pPr>
              <a:lvl4pPr marL="1600200" indent="-228600">
                <a:defRPr sz="1100" b="1">
                  <a:solidFill>
                    <a:schemeClr val="tx1"/>
                  </a:solidFill>
                  <a:latin typeface="Arial" panose="020B0604020202020204" pitchFamily="34" charset="0"/>
                  <a:cs typeface="Arial" panose="020B0604020202020204" pitchFamily="34" charset="0"/>
                </a:defRPr>
              </a:lvl4pPr>
              <a:lvl5pPr marL="2057400" indent="-228600">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9pPr>
            </a:lstStyle>
            <a:p>
              <a:pPr algn="ctr">
                <a:defRPr/>
              </a:pPr>
              <a:r>
                <a:rPr lang="it-IT" altLang="en-US" sz="900" b="0" dirty="0">
                  <a:latin typeface="Verdana" panose="020B0604030504040204" pitchFamily="34" charset="0"/>
                  <a:ea typeface="Verdana" panose="020B0604030504040204" pitchFamily="34" charset="0"/>
                  <a:cs typeface="Verdana" panose="020B0604030504040204" pitchFamily="34" charset="0"/>
                </a:rPr>
                <a:t>+10,7%</a:t>
              </a:r>
            </a:p>
          </p:txBody>
        </p:sp>
        <p:sp>
          <p:nvSpPr>
            <p:cNvPr id="64" name="TextBox 16"/>
            <p:cNvSpPr txBox="1">
              <a:spLocks noChangeArrowheads="1"/>
            </p:cNvSpPr>
            <p:nvPr/>
          </p:nvSpPr>
          <p:spPr bwMode="auto">
            <a:xfrm>
              <a:off x="3713749" y="2043384"/>
              <a:ext cx="574520" cy="16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b="1">
                  <a:solidFill>
                    <a:schemeClr val="tx1"/>
                  </a:solidFill>
                  <a:latin typeface="Arial" panose="020B0604020202020204" pitchFamily="34" charset="0"/>
                  <a:cs typeface="Arial" panose="020B0604020202020204" pitchFamily="34" charset="0"/>
                </a:defRPr>
              </a:lvl1pPr>
              <a:lvl2pPr marL="742950" indent="-285750">
                <a:defRPr sz="1100" b="1">
                  <a:solidFill>
                    <a:schemeClr val="tx1"/>
                  </a:solidFill>
                  <a:latin typeface="Arial" panose="020B0604020202020204" pitchFamily="34" charset="0"/>
                  <a:cs typeface="Arial" panose="020B0604020202020204" pitchFamily="34" charset="0"/>
                </a:defRPr>
              </a:lvl2pPr>
              <a:lvl3pPr marL="1143000" indent="-228600">
                <a:defRPr sz="1100" b="1">
                  <a:solidFill>
                    <a:schemeClr val="tx1"/>
                  </a:solidFill>
                  <a:latin typeface="Arial" panose="020B0604020202020204" pitchFamily="34" charset="0"/>
                  <a:cs typeface="Arial" panose="020B0604020202020204" pitchFamily="34" charset="0"/>
                </a:defRPr>
              </a:lvl3pPr>
              <a:lvl4pPr marL="1600200" indent="-228600">
                <a:defRPr sz="1100" b="1">
                  <a:solidFill>
                    <a:schemeClr val="tx1"/>
                  </a:solidFill>
                  <a:latin typeface="Arial" panose="020B0604020202020204" pitchFamily="34" charset="0"/>
                  <a:cs typeface="Arial" panose="020B0604020202020204" pitchFamily="34" charset="0"/>
                </a:defRPr>
              </a:lvl4pPr>
              <a:lvl5pPr marL="2057400" indent="-228600">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9pPr>
            </a:lstStyle>
            <a:p>
              <a:pPr algn="ctr">
                <a:defRPr/>
              </a:pPr>
              <a:r>
                <a:rPr lang="it-IT" altLang="en-US" sz="900" b="0" dirty="0">
                  <a:latin typeface="Verdana" panose="020B0604030504040204" pitchFamily="34" charset="0"/>
                  <a:ea typeface="Verdana" panose="020B0604030504040204" pitchFamily="34" charset="0"/>
                  <a:cs typeface="Verdana" panose="020B0604030504040204" pitchFamily="34" charset="0"/>
                </a:rPr>
                <a:t>+13,6%</a:t>
              </a:r>
            </a:p>
          </p:txBody>
        </p:sp>
        <p:sp>
          <p:nvSpPr>
            <p:cNvPr id="65" name="TextBox 16"/>
            <p:cNvSpPr txBox="1">
              <a:spLocks noChangeArrowheads="1"/>
            </p:cNvSpPr>
            <p:nvPr/>
          </p:nvSpPr>
          <p:spPr bwMode="auto">
            <a:xfrm>
              <a:off x="3713749" y="2181566"/>
              <a:ext cx="574520" cy="16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100" b="1">
                  <a:solidFill>
                    <a:schemeClr val="tx1"/>
                  </a:solidFill>
                  <a:latin typeface="Arial" panose="020B0604020202020204" pitchFamily="34" charset="0"/>
                  <a:cs typeface="Arial" panose="020B0604020202020204" pitchFamily="34" charset="0"/>
                </a:defRPr>
              </a:lvl1pPr>
              <a:lvl2pPr marL="742950" indent="-285750">
                <a:defRPr sz="1100" b="1">
                  <a:solidFill>
                    <a:schemeClr val="tx1"/>
                  </a:solidFill>
                  <a:latin typeface="Arial" panose="020B0604020202020204" pitchFamily="34" charset="0"/>
                  <a:cs typeface="Arial" panose="020B0604020202020204" pitchFamily="34" charset="0"/>
                </a:defRPr>
              </a:lvl2pPr>
              <a:lvl3pPr marL="1143000" indent="-228600">
                <a:defRPr sz="1100" b="1">
                  <a:solidFill>
                    <a:schemeClr val="tx1"/>
                  </a:solidFill>
                  <a:latin typeface="Arial" panose="020B0604020202020204" pitchFamily="34" charset="0"/>
                  <a:cs typeface="Arial" panose="020B0604020202020204" pitchFamily="34" charset="0"/>
                </a:defRPr>
              </a:lvl3pPr>
              <a:lvl4pPr marL="1600200" indent="-228600">
                <a:defRPr sz="1100" b="1">
                  <a:solidFill>
                    <a:schemeClr val="tx1"/>
                  </a:solidFill>
                  <a:latin typeface="Arial" panose="020B0604020202020204" pitchFamily="34" charset="0"/>
                  <a:cs typeface="Arial" panose="020B0604020202020204" pitchFamily="34" charset="0"/>
                </a:defRPr>
              </a:lvl4pPr>
              <a:lvl5pPr marL="2057400" indent="-228600">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cs typeface="Arial" panose="020B0604020202020204" pitchFamily="34" charset="0"/>
                </a:defRPr>
              </a:lvl9pPr>
            </a:lstStyle>
            <a:p>
              <a:pPr algn="ctr">
                <a:defRPr/>
              </a:pPr>
              <a:r>
                <a:rPr lang="it-IT" altLang="en-US" sz="900" b="0" dirty="0">
                  <a:latin typeface="Verdana" panose="020B0604030504040204" pitchFamily="34" charset="0"/>
                  <a:ea typeface="Verdana" panose="020B0604030504040204" pitchFamily="34" charset="0"/>
                  <a:cs typeface="Verdana" panose="020B0604030504040204" pitchFamily="34" charset="0"/>
                </a:rPr>
                <a:t>+5,0%</a:t>
              </a:r>
            </a:p>
          </p:txBody>
        </p:sp>
      </p:grpSp>
      <p:sp>
        <p:nvSpPr>
          <p:cNvPr id="67" name="TextBox 77"/>
          <p:cNvSpPr txBox="1">
            <a:spLocks noChangeArrowheads="1"/>
          </p:cNvSpPr>
          <p:nvPr/>
        </p:nvSpPr>
        <p:spPr bwMode="auto">
          <a:xfrm>
            <a:off x="444118" y="3886200"/>
            <a:ext cx="4894263" cy="27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883025" algn="r"/>
              </a:tabLst>
              <a:defRPr sz="1100" b="1">
                <a:solidFill>
                  <a:schemeClr val="tx1"/>
                </a:solidFill>
                <a:latin typeface="Arial" panose="020B0604020202020204" pitchFamily="34" charset="0"/>
                <a:cs typeface="Arial" panose="020B0604020202020204" pitchFamily="34" charset="0"/>
              </a:defRPr>
            </a:lvl1pPr>
            <a:lvl2pPr marL="742950" indent="-285750">
              <a:tabLst>
                <a:tab pos="3883025" algn="r"/>
              </a:tabLst>
              <a:defRPr sz="1100" b="1">
                <a:solidFill>
                  <a:schemeClr val="tx1"/>
                </a:solidFill>
                <a:latin typeface="Arial" panose="020B0604020202020204" pitchFamily="34" charset="0"/>
                <a:cs typeface="Arial" panose="020B0604020202020204" pitchFamily="34" charset="0"/>
              </a:defRPr>
            </a:lvl2pPr>
            <a:lvl3pPr marL="1143000" indent="-228600">
              <a:tabLst>
                <a:tab pos="3883025" algn="r"/>
              </a:tabLst>
              <a:defRPr sz="1100" b="1">
                <a:solidFill>
                  <a:schemeClr val="tx1"/>
                </a:solidFill>
                <a:latin typeface="Arial" panose="020B0604020202020204" pitchFamily="34" charset="0"/>
                <a:cs typeface="Arial" panose="020B0604020202020204" pitchFamily="34" charset="0"/>
              </a:defRPr>
            </a:lvl3pPr>
            <a:lvl4pPr marL="1600200" indent="-228600">
              <a:tabLst>
                <a:tab pos="3883025" algn="r"/>
              </a:tabLst>
              <a:defRPr sz="1100" b="1">
                <a:solidFill>
                  <a:schemeClr val="tx1"/>
                </a:solidFill>
                <a:latin typeface="Arial" panose="020B0604020202020204" pitchFamily="34" charset="0"/>
                <a:cs typeface="Arial" panose="020B0604020202020204" pitchFamily="34" charset="0"/>
              </a:defRPr>
            </a:lvl4pPr>
            <a:lvl5pPr marL="2057400" indent="-228600">
              <a:tabLst>
                <a:tab pos="3883025" algn="r"/>
              </a:tabLst>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9pPr>
          </a:lstStyle>
          <a:p>
            <a:pPr defTabSz="989013" eaLnBrk="1" hangingPunct="1">
              <a:lnSpc>
                <a:spcPts val="1563"/>
              </a:lnSpc>
              <a:spcBef>
                <a:spcPts val="200"/>
              </a:spcBef>
              <a:buSzPct val="100000"/>
              <a:defRPr/>
            </a:pPr>
            <a:r>
              <a:rPr lang="it-IT" altLang="it-IT" sz="900" dirty="0">
                <a:latin typeface="Verdana" panose="020B0604030504040204" pitchFamily="34" charset="0"/>
                <a:ea typeface="Verdana" panose="020B0604030504040204" pitchFamily="34" charset="0"/>
                <a:cs typeface="Verdana" panose="020B0604030504040204" pitchFamily="34" charset="0"/>
              </a:rPr>
              <a:t>Evoluzione Ricavi Hotel (€k)</a:t>
            </a:r>
          </a:p>
        </p:txBody>
      </p:sp>
      <p:pic>
        <p:nvPicPr>
          <p:cNvPr id="68" name="Picture 67"/>
          <p:cNvPicPr>
            <a:picLocks noChangeAspect="1"/>
          </p:cNvPicPr>
          <p:nvPr/>
        </p:nvPicPr>
        <p:blipFill>
          <a:blip r:embed="rId31"/>
          <a:stretch>
            <a:fillRect/>
          </a:stretch>
        </p:blipFill>
        <p:spPr>
          <a:xfrm>
            <a:off x="442530" y="1274763"/>
            <a:ext cx="4067632" cy="2544073"/>
          </a:xfrm>
          <a:prstGeom prst="rect">
            <a:avLst/>
          </a:prstGeom>
        </p:spPr>
      </p:pic>
      <p:sp>
        <p:nvSpPr>
          <p:cNvPr id="69" name="Content Placeholder 2"/>
          <p:cNvSpPr txBox="1">
            <a:spLocks/>
          </p:cNvSpPr>
          <p:nvPr/>
        </p:nvSpPr>
        <p:spPr bwMode="auto">
          <a:xfrm>
            <a:off x="5302251" y="1278014"/>
            <a:ext cx="3990030" cy="2860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marL="87313"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spcAft>
                <a:spcPts val="425"/>
              </a:spcAft>
              <a:buSzPct val="100000"/>
              <a:buFont typeface="Arial" panose="020B0604020202020204" pitchFamily="34" charset="0"/>
              <a:buChar char="​"/>
              <a:defRPr/>
            </a:pPr>
            <a:r>
              <a:rPr lang="it-IT" altLang="en-US" sz="1000" b="1" dirty="0">
                <a:solidFill>
                  <a:srgbClr val="86BC25"/>
                </a:solidFill>
                <a:cs typeface="Arial" panose="020B0604020202020204" pitchFamily="34" charset="0"/>
              </a:rPr>
              <a:t>Ricavi Hotel</a:t>
            </a:r>
          </a:p>
          <a:p>
            <a:pPr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Il complesso alberghiero attiguo al Casinò è costituito da un hotel 4 stelle e un hotel 5 stelle</a:t>
            </a:r>
            <a:r>
              <a:rPr lang="it-IT" altLang="en-US" sz="1000" b="1" dirty="0">
                <a:solidFill>
                  <a:srgbClr val="86BC25"/>
                </a:solidFill>
                <a:cs typeface="Arial" panose="020B0604020202020204" pitchFamily="34" charset="0"/>
              </a:rPr>
              <a:t> </a:t>
            </a:r>
            <a:r>
              <a:rPr lang="it-IT" altLang="en-US" sz="1000" dirty="0">
                <a:cs typeface="Arial" panose="020B0604020202020204" pitchFamily="34" charset="0"/>
              </a:rPr>
              <a:t>ognuno dei quali dispone di innumerevoli sale congressi.</a:t>
            </a:r>
          </a:p>
          <a:p>
            <a:pPr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La strategia</a:t>
            </a:r>
            <a:r>
              <a:rPr lang="it-IT" altLang="en-US" sz="1000" dirty="0">
                <a:solidFill>
                  <a:srgbClr val="86BC25"/>
                </a:solidFill>
                <a:cs typeface="Arial" panose="020B0604020202020204" pitchFamily="34" charset="0"/>
              </a:rPr>
              <a:t> </a:t>
            </a:r>
            <a:r>
              <a:rPr lang="it-IT" altLang="en-US" sz="1000" dirty="0">
                <a:cs typeface="Arial" panose="020B0604020202020204" pitchFamily="34" charset="0"/>
              </a:rPr>
              <a:t>che la Società ha deciso di implementare per raggiungere un obiettivo di ricavi pari a 8,2€M nel 2021 (CAGR 16-21 pari al 8,5%) prevede: </a:t>
            </a:r>
          </a:p>
          <a:p>
            <a:pPr marL="258763" indent="-171450"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Ingresso di 13 nuove figure professionali, attualmente non presenti all’interno della struttura. Tra queste, 4 figure saranno introdotte nell’area direzionale al fine di garantire una migliore gestione e coordinazione della struttura, nonché un maggiore sviluppo commerciale, in linea con le attuali esigenze. Le restanti 9 figure saranno invece inserite nell’area ristorazione e consentiranno di offrire alla clientela una migliore qualità ed un maggior numero di servizi;</a:t>
            </a:r>
          </a:p>
          <a:p>
            <a:pPr marL="258763" indent="-171450"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Interventi di miglioramento e di manutenzione della struttura alberghiera pari a 300€K annui;</a:t>
            </a:r>
          </a:p>
          <a:p>
            <a:pPr marL="258763" indent="-171450"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Investimenti commerciali, pari a complessivi 500€k nell’arco degli anni di Piano.</a:t>
            </a:r>
          </a:p>
          <a:p>
            <a:pPr algn="just" eaLnBrk="1" hangingPunct="1">
              <a:spcAft>
                <a:spcPts val="425"/>
              </a:spcAft>
              <a:buSzPct val="100000"/>
              <a:defRPr/>
            </a:pPr>
            <a:r>
              <a:rPr lang="it-IT" altLang="en-US" sz="1000" dirty="0">
                <a:cs typeface="Arial" panose="020B0604020202020204" pitchFamily="34" charset="0"/>
              </a:rPr>
              <a:t>Ciò, si stima, consentirà di raggiungere un livello di </a:t>
            </a:r>
            <a:r>
              <a:rPr lang="en-US" altLang="en-US" sz="1000" dirty="0">
                <a:cs typeface="Arial" panose="020B0604020202020204" pitchFamily="34" charset="0"/>
              </a:rPr>
              <a:t>occupancy</a:t>
            </a:r>
            <a:r>
              <a:rPr lang="it-IT" altLang="en-US" sz="1000" dirty="0">
                <a:cs typeface="Arial" panose="020B0604020202020204" pitchFamily="34" charset="0"/>
              </a:rPr>
              <a:t> delle camere nel 2021 pari al </a:t>
            </a:r>
            <a:r>
              <a:rPr lang="it-IT" altLang="en-US" sz="1000" b="1" dirty="0">
                <a:cs typeface="Arial" panose="020B0604020202020204" pitchFamily="34" charset="0"/>
              </a:rPr>
              <a:t>60% </a:t>
            </a:r>
            <a:r>
              <a:rPr lang="it-IT" altLang="en-US" sz="1000" dirty="0">
                <a:cs typeface="Arial" panose="020B0604020202020204" pitchFamily="34" charset="0"/>
              </a:rPr>
              <a:t>per l’hotel a 5 stelle e al </a:t>
            </a:r>
            <a:r>
              <a:rPr lang="it-IT" altLang="en-US" sz="1000" b="1" dirty="0">
                <a:cs typeface="Arial" panose="020B0604020202020204" pitchFamily="34" charset="0"/>
              </a:rPr>
              <a:t>50% </a:t>
            </a:r>
            <a:r>
              <a:rPr lang="it-IT" altLang="en-US" sz="1000" dirty="0">
                <a:cs typeface="Arial" panose="020B0604020202020204" pitchFamily="34" charset="0"/>
              </a:rPr>
              <a:t>per l’hotel a 4 stelle realizzando un fatturato complessivo di 6,8€M.</a:t>
            </a:r>
          </a:p>
          <a:p>
            <a:pPr algn="just" eaLnBrk="1" hangingPunct="1">
              <a:spcAft>
                <a:spcPts val="425"/>
              </a:spcAft>
              <a:buSzPct val="100000"/>
              <a:defRPr/>
            </a:pPr>
            <a:r>
              <a:rPr lang="it-IT" altLang="en-US" sz="1000" dirty="0">
                <a:cs typeface="Arial" panose="020B0604020202020204" pitchFamily="34" charset="0"/>
              </a:rPr>
              <a:t>A fronte degli investimenti realizzati, la Società prevede inoltre di intensificare l’attività congressuale in misura pari al 5% annuo, conseguendo, nell’ultimo anno di Piano, ricavi pari a 1,4€M.</a:t>
            </a:r>
          </a:p>
          <a:p>
            <a:pPr algn="just" eaLnBrk="1" hangingPunct="1">
              <a:spcAft>
                <a:spcPts val="425"/>
              </a:spcAft>
              <a:buSzPct val="100000"/>
              <a:defRPr/>
            </a:pPr>
            <a:endParaRPr lang="it-IT" altLang="en-US" sz="1000" dirty="0">
              <a:cs typeface="Arial" panose="020B0604020202020204" pitchFamily="34" charset="0"/>
            </a:endParaRPr>
          </a:p>
        </p:txBody>
      </p:sp>
      <p:sp>
        <p:nvSpPr>
          <p:cNvPr id="48"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52" name="TextBox 51"/>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2504458001"/>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p:cNvSpPr/>
          <p:nvPr>
            <p:custDataLst>
              <p:tags r:id="rId1"/>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defRPr/>
            </a:pPr>
            <a:endParaRPr lang="en-US" sz="900" dirty="0">
              <a:solidFill>
                <a:schemeClr val="bg1"/>
              </a:solidFill>
              <a:latin typeface="Arial" panose="020B0604020202020204" pitchFamily="34" charset="0"/>
              <a:sym typeface="Verdana" panose="020B0604030504040204" pitchFamily="34" charset="0"/>
            </a:endParaRPr>
          </a:p>
        </p:txBody>
      </p:sp>
      <p:sp>
        <p:nvSpPr>
          <p:cNvPr id="33796"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p:txBody>
          <a:bodyPr>
            <a:normAutofit lnSpcReduction="10000"/>
          </a:bodyPr>
          <a:lstStyle/>
          <a:p>
            <a:r>
              <a:rPr lang="it-IT" dirty="0"/>
              <a:t>a) Conto Economico – </a:t>
            </a:r>
            <a:r>
              <a:rPr lang="it-IT" altLang="it-IT" dirty="0"/>
              <a:t>Ricavi Giochi Online</a:t>
            </a:r>
          </a:p>
        </p:txBody>
      </p:sp>
      <p:sp>
        <p:nvSpPr>
          <p:cNvPr id="11"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78</a:t>
            </a:fld>
            <a:endParaRPr lang="it-IT"/>
          </a:p>
        </p:txBody>
      </p:sp>
      <p:sp>
        <p:nvSpPr>
          <p:cNvPr id="9" name="Content Placeholder 2"/>
          <p:cNvSpPr txBox="1">
            <a:spLocks/>
          </p:cNvSpPr>
          <p:nvPr/>
        </p:nvSpPr>
        <p:spPr bwMode="auto">
          <a:xfrm>
            <a:off x="5301193" y="968993"/>
            <a:ext cx="3929304" cy="470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marL="87313"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spcAft>
                <a:spcPts val="425"/>
              </a:spcAft>
              <a:buSzPct val="100000"/>
              <a:buFont typeface="Arial" panose="020B0604020202020204" pitchFamily="34" charset="0"/>
              <a:buChar char="​"/>
              <a:defRPr/>
            </a:pPr>
            <a:r>
              <a:rPr lang="it-IT" altLang="en-US" sz="1000" b="1" dirty="0">
                <a:solidFill>
                  <a:srgbClr val="86BC25"/>
                </a:solidFill>
                <a:cs typeface="Arial" panose="020B0604020202020204" pitchFamily="34" charset="0"/>
              </a:rPr>
              <a:t>Ricavi Giochi Online</a:t>
            </a:r>
          </a:p>
          <a:p>
            <a:pPr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La strategia di riposizionamento della Società, nel contesto gioco online, si è focalizzata sullo sviluppo di due progetti innovativi che si prevede di porre in essere a partire da ottobre 2017:</a:t>
            </a:r>
          </a:p>
          <a:p>
            <a:pPr marL="271463" indent="-184150"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Il </a:t>
            </a:r>
            <a:r>
              <a:rPr lang="it-IT" altLang="en-US" sz="1000" b="1" dirty="0">
                <a:cs typeface="Arial" panose="020B0604020202020204" pitchFamily="34" charset="0"/>
              </a:rPr>
              <a:t>«Progetto Live» </a:t>
            </a:r>
            <a:r>
              <a:rPr lang="it-IT" altLang="en-US" sz="1000" dirty="0">
                <a:cs typeface="Arial" panose="020B0604020202020204" pitchFamily="34" charset="0"/>
              </a:rPr>
              <a:t>propone l’utilizzo di una piattaforma online ove gli utenti possano praticare il gioco «live», modalità di gioco mirata a riprodurre nel mondo virtuale di un portale web l’emozione del gioco dal vivo attraverso l’interazione con il croupier.</a:t>
            </a:r>
          </a:p>
          <a:p>
            <a:pPr marL="271463" indent="-184150" algn="just" eaLnBrk="1" hangingPunct="1">
              <a:spcAft>
                <a:spcPts val="425"/>
              </a:spcAft>
              <a:buSzPct val="100000"/>
              <a:defRPr/>
            </a:pPr>
            <a:r>
              <a:rPr lang="it-IT" altLang="en-US" sz="1000" dirty="0">
                <a:cs typeface="Arial" panose="020B0604020202020204" pitchFamily="34" charset="0"/>
              </a:rPr>
              <a:t>	Nell’arco del Piano si prevede di dedicare al gioco «live» 4 tavoli da gioco per un numero annuo di giocatori stimato pari a 165 utenti ed un volume di royalty (corrisposte dalla concessionaria della piattaforma online sull’ammontare del giocato) pari a 2,4€M. </a:t>
            </a:r>
          </a:p>
          <a:p>
            <a:pPr marL="271463" indent="-184150" algn="just" eaLnBrk="1" hangingPunct="1">
              <a:spcAft>
                <a:spcPts val="425"/>
              </a:spcAft>
              <a:buSzPct val="100000"/>
              <a:defRPr/>
            </a:pPr>
            <a:r>
              <a:rPr lang="it-IT" altLang="en-US" sz="1000" dirty="0">
                <a:cs typeface="Arial" panose="020B0604020202020204" pitchFamily="34" charset="0"/>
              </a:rPr>
              <a:t>	Tale progetto consentirà di ottenere un margine annuo di 1,1€M, pari al 46% dei ricavi.</a:t>
            </a:r>
          </a:p>
          <a:p>
            <a:pPr marL="271463" indent="-184150" algn="just" eaLnBrk="1" hangingPunct="1">
              <a:spcAft>
                <a:spcPts val="425"/>
              </a:spcAft>
              <a:buSzPct val="100000"/>
              <a:defRPr/>
            </a:pPr>
            <a:r>
              <a:rPr lang="it-IT" altLang="en-US" sz="1000" dirty="0">
                <a:cs typeface="Arial" panose="020B0604020202020204" pitchFamily="34" charset="0"/>
              </a:rPr>
              <a:t>	Nella fase di avvio del progetto sono inoltre previsti investimenti pari 200€K.</a:t>
            </a:r>
          </a:p>
          <a:p>
            <a:pPr marL="258763" indent="-171450"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Il progetto </a:t>
            </a:r>
            <a:r>
              <a:rPr lang="it-IT" altLang="en-US" sz="1000" b="1" dirty="0">
                <a:cs typeface="Arial" panose="020B0604020202020204" pitchFamily="34" charset="0"/>
              </a:rPr>
              <a:t>«Sala da gioco virtuale» </a:t>
            </a:r>
            <a:r>
              <a:rPr lang="it-IT" altLang="en-US" sz="1000" dirty="0">
                <a:cs typeface="Arial" panose="020B0604020202020204" pitchFamily="34" charset="0"/>
              </a:rPr>
              <a:t>prevede la c</a:t>
            </a:r>
            <a:r>
              <a:rPr lang="it-IT" sz="1000" dirty="0"/>
              <a:t>reazione di una sala da gioco in cui l’ambiente circostante sia costituito da pareti bianche su cui proiettare ambienti reali o ricostruiti al computer in continuo movimento (es. far west, deserto, fondale marino, spazio, isola dell’oceano </a:t>
            </a:r>
            <a:r>
              <a:rPr lang="it-IT" sz="1000" dirty="0" err="1"/>
              <a:t>etc</a:t>
            </a:r>
            <a:r>
              <a:rPr lang="it-IT" sz="1000" dirty="0"/>
              <a:t>)</a:t>
            </a:r>
            <a:r>
              <a:rPr lang="it-IT" sz="1000" dirty="0">
                <a:cs typeface="Arial" panose="020B0604020202020204" pitchFamily="34" charset="0"/>
              </a:rPr>
              <a:t>. I </a:t>
            </a:r>
            <a:r>
              <a:rPr lang="it-IT" sz="1000" b="1" dirty="0">
                <a:cs typeface="Arial" panose="020B0604020202020204" pitchFamily="34" charset="0"/>
              </a:rPr>
              <a:t>ricavi</a:t>
            </a:r>
            <a:r>
              <a:rPr lang="it-IT" sz="1000" dirty="0">
                <a:cs typeface="Arial" panose="020B0604020202020204" pitchFamily="34" charset="0"/>
              </a:rPr>
              <a:t>, nell’arco di Piano, sono stati stimati inferiori rispetto a quelli normalmente realizzati da un tavolo da gioco e sono pari a 473€K annui che, al netto dei soli costi di personale e di manutenzioni consentiranno di conseguire un marginalità costante del 27%.</a:t>
            </a:r>
          </a:p>
          <a:p>
            <a:pPr marL="258763" indent="-171450" algn="just" eaLnBrk="1" hangingPunct="1">
              <a:spcAft>
                <a:spcPts val="425"/>
              </a:spcAft>
              <a:buSzPct val="100000"/>
              <a:buFont typeface="Arial" panose="020B0604020202020204" pitchFamily="34" charset="0"/>
              <a:buChar char="•"/>
              <a:defRPr/>
            </a:pPr>
            <a:r>
              <a:rPr lang="it-IT" altLang="en-US" sz="1000" dirty="0">
                <a:cs typeface="Arial" panose="020B0604020202020204" pitchFamily="34" charset="0"/>
              </a:rPr>
              <a:t>Per l’allestimento delle sala da gioco dedicata, sono stati stimanti investimenti pari a 500€K.</a:t>
            </a:r>
          </a:p>
        </p:txBody>
      </p:sp>
      <p:pic>
        <p:nvPicPr>
          <p:cNvPr id="10" name="Picture 9"/>
          <p:cNvPicPr>
            <a:picLocks noChangeAspect="1"/>
          </p:cNvPicPr>
          <p:nvPr/>
        </p:nvPicPr>
        <p:blipFill>
          <a:blip r:embed="rId4"/>
          <a:stretch>
            <a:fillRect/>
          </a:stretch>
        </p:blipFill>
        <p:spPr>
          <a:xfrm>
            <a:off x="373065" y="1280188"/>
            <a:ext cx="4176000" cy="2677067"/>
          </a:xfrm>
          <a:prstGeom prst="rect">
            <a:avLst/>
          </a:prstGeom>
        </p:spPr>
      </p:pic>
      <p:pic>
        <p:nvPicPr>
          <p:cNvPr id="12" name="Picture 11"/>
          <p:cNvPicPr>
            <a:picLocks noChangeAspect="1"/>
          </p:cNvPicPr>
          <p:nvPr/>
        </p:nvPicPr>
        <p:blipFill>
          <a:blip r:embed="rId5"/>
          <a:stretch>
            <a:fillRect/>
          </a:stretch>
        </p:blipFill>
        <p:spPr>
          <a:xfrm>
            <a:off x="373065" y="4178096"/>
            <a:ext cx="4140000" cy="1644309"/>
          </a:xfrm>
          <a:prstGeom prst="rect">
            <a:avLst/>
          </a:prstGeom>
        </p:spPr>
      </p:pic>
      <p:sp>
        <p:nvSpPr>
          <p:cNvPr id="13"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14" name="TextBox 13"/>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3299901187"/>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508" name="think-cell Slide" r:id="rId28" imgW="493" imgH="493" progId="TCLayout.ActiveDocument.1">
                  <p:embed/>
                </p:oleObj>
              </mc:Choice>
              <mc:Fallback>
                <p:oleObj name="think-cell Slide" r:id="rId28" imgW="493" imgH="493" progId="TCLayout.ActiveDocument.1">
                  <p:embed/>
                  <p:pic>
                    <p:nvPicPr>
                      <p:cNvPr id="0" name=""/>
                      <p:cNvPicPr/>
                      <p:nvPr/>
                    </p:nvPicPr>
                    <p:blipFill>
                      <a:blip r:embed="rId29"/>
                      <a:stretch>
                        <a:fillRect/>
                      </a:stretch>
                    </p:blipFill>
                    <p:spPr>
                      <a:xfrm>
                        <a:off x="1588" y="1588"/>
                        <a:ext cx="1587" cy="1587"/>
                      </a:xfrm>
                      <a:prstGeom prst="rect">
                        <a:avLst/>
                      </a:prstGeom>
                    </p:spPr>
                  </p:pic>
                </p:oleObj>
              </mc:Fallback>
            </mc:AlternateContent>
          </a:graphicData>
        </a:graphic>
      </p:graphicFrame>
      <p:sp>
        <p:nvSpPr>
          <p:cNvPr id="4" name="Rectangle 3"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US" sz="900" dirty="0">
              <a:latin typeface="Verdana" panose="020B0604030504040204" pitchFamily="34" charset="0"/>
              <a:sym typeface="Verdana" panose="020B0604030504040204" pitchFamily="34" charset="0"/>
            </a:endParaRPr>
          </a:p>
        </p:txBody>
      </p:sp>
      <p:sp>
        <p:nvSpPr>
          <p:cNvPr id="3" name="Rectangle 2" hidden="1"/>
          <p:cNvSpPr/>
          <p:nvPr>
            <p:custDataLst>
              <p:tags r:id="rId4"/>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defRPr/>
            </a:pPr>
            <a:endParaRPr lang="en-US" sz="900" dirty="0">
              <a:solidFill>
                <a:schemeClr val="bg1"/>
              </a:solidFill>
              <a:latin typeface="Arial" panose="020B0604020202020204" pitchFamily="34" charset="0"/>
              <a:sym typeface="Verdana" panose="020B0604030504040204" pitchFamily="34" charset="0"/>
            </a:endParaRPr>
          </a:p>
        </p:txBody>
      </p:sp>
      <p:sp>
        <p:nvSpPr>
          <p:cNvPr id="35844"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p:txBody>
          <a:bodyPr>
            <a:normAutofit lnSpcReduction="10000"/>
          </a:bodyPr>
          <a:lstStyle/>
          <a:p>
            <a:r>
              <a:rPr lang="it-IT" dirty="0"/>
              <a:t>a) Conto Economico – </a:t>
            </a:r>
            <a:r>
              <a:rPr lang="it-IT" altLang="it-IT" dirty="0"/>
              <a:t>Costi della Produzione</a:t>
            </a:r>
          </a:p>
        </p:txBody>
      </p:sp>
      <p:sp>
        <p:nvSpPr>
          <p:cNvPr id="32"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79</a:t>
            </a:fld>
            <a:endParaRPr lang="it-IT"/>
          </a:p>
        </p:txBody>
      </p:sp>
      <p:sp>
        <p:nvSpPr>
          <p:cNvPr id="30" name="Content Placeholder 2"/>
          <p:cNvSpPr txBox="1">
            <a:spLocks/>
          </p:cNvSpPr>
          <p:nvPr/>
        </p:nvSpPr>
        <p:spPr bwMode="auto">
          <a:xfrm>
            <a:off x="5301192" y="1271310"/>
            <a:ext cx="3533889" cy="459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marL="1143000" indent="-228600"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spcAft>
                <a:spcPts val="425"/>
              </a:spcAft>
              <a:buSzPct val="100000"/>
              <a:buFont typeface="Arial" panose="020B0604020202020204" pitchFamily="34" charset="0"/>
              <a:buChar char="​"/>
            </a:pPr>
            <a:r>
              <a:rPr lang="it-IT" altLang="en-US" sz="1000" b="1" dirty="0">
                <a:solidFill>
                  <a:srgbClr val="86BC25"/>
                </a:solidFill>
                <a:cs typeface="Arial" panose="020B0604020202020204" pitchFamily="34" charset="0"/>
              </a:rPr>
              <a:t>Costi della Produzione</a:t>
            </a:r>
          </a:p>
          <a:p>
            <a:pPr algn="just" eaLnBrk="1" hangingPunct="1">
              <a:spcAft>
                <a:spcPts val="425"/>
              </a:spcAft>
              <a:buSzPct val="100000"/>
            </a:pPr>
            <a:r>
              <a:rPr lang="it-IT" altLang="en-US" sz="1000" dirty="0">
                <a:cs typeface="Arial" panose="020B0604020202020204" pitchFamily="34" charset="0"/>
              </a:rPr>
              <a:t>I costi della produzione, nell’arco di Piano, sono stati stimati sulla base delle seguenti assunzioni:</a:t>
            </a:r>
          </a:p>
          <a:p>
            <a:pPr algn="just" eaLnBrk="1" hangingPunct="1">
              <a:spcAft>
                <a:spcPts val="425"/>
              </a:spcAft>
              <a:buSzPct val="100000"/>
            </a:pPr>
            <a:r>
              <a:rPr lang="it-IT" altLang="en-US" sz="1000" b="1" dirty="0">
                <a:cs typeface="Arial" panose="020B0604020202020204" pitchFamily="34" charset="0"/>
              </a:rPr>
              <a:t>Consumi: </a:t>
            </a:r>
            <a:r>
              <a:rPr lang="it-IT" altLang="en-US" sz="1000" dirty="0">
                <a:cs typeface="Arial" panose="020B0604020202020204" pitchFamily="34" charset="0"/>
              </a:rPr>
              <a:t>è stata stimata, in via prudenziale, un’incidenza dei consumi in linea con il 2016 e pari al 5,6%.</a:t>
            </a:r>
          </a:p>
          <a:p>
            <a:pPr algn="just" eaLnBrk="1" hangingPunct="1">
              <a:spcAft>
                <a:spcPts val="425"/>
              </a:spcAft>
              <a:buSzPct val="100000"/>
            </a:pPr>
            <a:r>
              <a:rPr lang="it-IT" altLang="en-US" sz="1000" b="1" dirty="0">
                <a:cs typeface="Arial" panose="020B0604020202020204" pitchFamily="34" charset="0"/>
              </a:rPr>
              <a:t>Altri GBT: </a:t>
            </a:r>
            <a:r>
              <a:rPr lang="it-IT" altLang="en-US" sz="1000" dirty="0">
                <a:cs typeface="Arial" panose="020B0604020202020204" pitchFamily="34" charset="0"/>
              </a:rPr>
              <a:t>si riferiscono principalmente al noleggio di attrezzature da gioco. Sono stati considerati sostanzialmente in linea con il 2016, al netto di un’efficienza pari allo 0,1% annuo.</a:t>
            </a:r>
          </a:p>
          <a:p>
            <a:pPr algn="just" eaLnBrk="1" hangingPunct="1">
              <a:spcAft>
                <a:spcPts val="425"/>
              </a:spcAft>
              <a:buSzPct val="100000"/>
            </a:pPr>
            <a:r>
              <a:rPr lang="it-IT" altLang="en-US" sz="1000" b="1" dirty="0">
                <a:cs typeface="Arial" panose="020B0604020202020204" pitchFamily="34" charset="0"/>
              </a:rPr>
              <a:t>Oneri diversi di gestione: </a:t>
            </a:r>
            <a:r>
              <a:rPr lang="it-IT" altLang="en-US" sz="1000" dirty="0">
                <a:cs typeface="Arial" panose="020B0604020202020204" pitchFamily="34" charset="0"/>
              </a:rPr>
              <a:t>è stata stimata un’incidenza sui ricavi in linea con il 2016 e pari al 2,5%.</a:t>
            </a:r>
          </a:p>
          <a:p>
            <a:pPr algn="just" eaLnBrk="1" hangingPunct="1">
              <a:spcAft>
                <a:spcPts val="425"/>
              </a:spcAft>
              <a:buSzPct val="100000"/>
            </a:pPr>
            <a:r>
              <a:rPr lang="it-IT" altLang="en-US" sz="1000" b="1" dirty="0">
                <a:cs typeface="Arial" panose="020B0604020202020204" pitchFamily="34" charset="0"/>
              </a:rPr>
              <a:t>Costi per servizi: </a:t>
            </a:r>
            <a:r>
              <a:rPr lang="it-IT" altLang="en-US" sz="1000" dirty="0">
                <a:cs typeface="Arial" panose="020B0604020202020204" pitchFamily="34" charset="0"/>
              </a:rPr>
              <a:t>includono costi per servizi e nuovi costi per servizi. Per quanto riguarda i costi per servizi è stata stimata un’incidenza in linea con il 2016 e pari al 20,2% sui ricavi. I nuovi costi per servizi si riferiscono agli investimenti commerciali, di marketing e di manutenzione sostenuti per lo sviluppo del complesso alberghiero, del Casinò e dei progetti sviluppati nell’ambito del gioco online. Gli investimenti commerciali e di marketing relativi al Casinò e agli hotel sono stati stimati in misura pari al 20% annuo dell’incremento dei ricavi e, nell’arco di Piano, risultano pari a complessivi 1,1€M. I costi di manutenzione della struttura alberghiera sono stati previsti pari a 300€K annui.</a:t>
            </a:r>
          </a:p>
        </p:txBody>
      </p:sp>
      <p:pic>
        <p:nvPicPr>
          <p:cNvPr id="31" name="Picture 30"/>
          <p:cNvPicPr>
            <a:picLocks noChangeAspect="1"/>
          </p:cNvPicPr>
          <p:nvPr/>
        </p:nvPicPr>
        <p:blipFill>
          <a:blip r:embed="rId30"/>
          <a:stretch>
            <a:fillRect/>
          </a:stretch>
        </p:blipFill>
        <p:spPr>
          <a:xfrm>
            <a:off x="367005" y="1280176"/>
            <a:ext cx="4248000" cy="2157117"/>
          </a:xfrm>
          <a:prstGeom prst="rect">
            <a:avLst/>
          </a:prstGeom>
        </p:spPr>
      </p:pic>
      <p:graphicFrame>
        <p:nvGraphicFramePr>
          <p:cNvPr id="33" name="Object 51"/>
          <p:cNvGraphicFramePr>
            <a:graphicFrameLocks/>
          </p:cNvGraphicFramePr>
          <p:nvPr>
            <p:custDataLst>
              <p:tags r:id="rId5"/>
            </p:custDataLst>
            <p:extLst/>
          </p:nvPr>
        </p:nvGraphicFramePr>
        <p:xfrm>
          <a:off x="228600" y="4038600"/>
          <a:ext cx="4667188" cy="1343025"/>
        </p:xfrm>
        <a:graphic>
          <a:graphicData uri="http://schemas.openxmlformats.org/presentationml/2006/ole">
            <mc:AlternateContent xmlns:mc="http://schemas.openxmlformats.org/markup-compatibility/2006">
              <mc:Choice xmlns:v="urn:schemas-microsoft-com:vml" Requires="v">
                <p:oleObj spid="_x0000_s19509" name="Chart" r:id="rId31" imgW="4667188" imgH="1343025" progId="MSGraph.Chart.8">
                  <p:embed followColorScheme="full"/>
                </p:oleObj>
              </mc:Choice>
              <mc:Fallback>
                <p:oleObj name="Chart" r:id="rId31" imgW="4667188" imgH="1343025" progId="MSGraph.Chart.8">
                  <p:embed followColorScheme="full"/>
                  <p:pic>
                    <p:nvPicPr>
                      <p:cNvPr id="0" name=""/>
                      <p:cNvPicPr>
                        <a:picLocks noChangeArrowheads="1"/>
                      </p:cNvPicPr>
                      <p:nvPr/>
                    </p:nvPicPr>
                    <p:blipFill>
                      <a:blip r:embed="rId32"/>
                      <a:srcRect/>
                      <a:stretch>
                        <a:fillRect/>
                      </a:stretch>
                    </p:blipFill>
                    <p:spPr bwMode="auto">
                      <a:xfrm>
                        <a:off x="228600" y="4038600"/>
                        <a:ext cx="4667188"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Text Placeholder 18"/>
          <p:cNvSpPr>
            <a:spLocks noGrp="1"/>
          </p:cNvSpPr>
          <p:nvPr>
            <p:custDataLst>
              <p:tags r:id="rId6"/>
            </p:custDataLst>
          </p:nvPr>
        </p:nvSpPr>
        <p:spPr bwMode="gray">
          <a:xfrm>
            <a:off x="4202113" y="3990975"/>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FDECDD1D-9B01-4F50-B06D-52BC5DDC5388}" type="datetime'''''''''''1''''''''6''''''''''''''''''.00''''''2'''''''''''">
              <a:rPr lang="en-US" altLang="en-US" sz="900"/>
              <a:pPr/>
              <a:t>16.002</a:t>
            </a:fld>
            <a:endParaRPr lang="en-US" altLang="it-IT" sz="900">
              <a:sym typeface="+mn-lt"/>
            </a:endParaRPr>
          </a:p>
        </p:txBody>
      </p:sp>
      <p:sp>
        <p:nvSpPr>
          <p:cNvPr id="35" name="Text Placeholder 18"/>
          <p:cNvSpPr>
            <a:spLocks noGrp="1"/>
          </p:cNvSpPr>
          <p:nvPr>
            <p:custDataLst>
              <p:tags r:id="rId7"/>
            </p:custDataLst>
          </p:nvPr>
        </p:nvSpPr>
        <p:spPr bwMode="gray">
          <a:xfrm>
            <a:off x="4238625" y="4127500"/>
            <a:ext cx="371475" cy="136525"/>
          </a:xfrm>
          <a:prstGeom prst="rect">
            <a:avLst/>
          </a:prstGeom>
          <a:solidFill>
            <a:srgbClr val="86BC2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F246E5C5-33D1-43CC-820A-092996B1E840}" type="datetime'''''''1''''''''''.''''''''''''''''2''''4''''''''5'''''''''''">
              <a:rPr lang="en-US" altLang="en-US" sz="900">
                <a:solidFill>
                  <a:schemeClr val="bg1"/>
                </a:solidFill>
              </a:rPr>
              <a:pPr/>
              <a:t>1.245</a:t>
            </a:fld>
            <a:endParaRPr lang="en-US" altLang="it-IT" sz="900">
              <a:solidFill>
                <a:schemeClr val="bg1"/>
              </a:solidFill>
              <a:sym typeface="+mn-lt"/>
            </a:endParaRPr>
          </a:p>
        </p:txBody>
      </p:sp>
      <p:sp>
        <p:nvSpPr>
          <p:cNvPr id="40" name="Text Placeholder 18"/>
          <p:cNvSpPr>
            <a:spLocks noGrp="1"/>
          </p:cNvSpPr>
          <p:nvPr>
            <p:custDataLst>
              <p:tags r:id="rId8"/>
            </p:custDataLst>
          </p:nvPr>
        </p:nvSpPr>
        <p:spPr bwMode="gray">
          <a:xfrm>
            <a:off x="3463925" y="4010025"/>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1AA3B8B1-DD62-4A5C-8677-EBB583CC0211}" type="datetime'1''''5''''''''''''''''.''''''7''''''1''''0'''''''''">
              <a:rPr lang="en-US" altLang="en-US" sz="900"/>
              <a:pPr/>
              <a:t>15.710</a:t>
            </a:fld>
            <a:endParaRPr lang="en-US" altLang="it-IT" sz="900">
              <a:sym typeface="+mn-lt"/>
            </a:endParaRPr>
          </a:p>
        </p:txBody>
      </p:sp>
      <p:sp>
        <p:nvSpPr>
          <p:cNvPr id="42" name="Text Placeholder 18"/>
          <p:cNvSpPr>
            <a:spLocks noGrp="1"/>
          </p:cNvSpPr>
          <p:nvPr>
            <p:custDataLst>
              <p:tags r:id="rId9"/>
            </p:custDataLst>
          </p:nvPr>
        </p:nvSpPr>
        <p:spPr bwMode="auto">
          <a:xfrm>
            <a:off x="3533775" y="535305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834D2060-1547-43E5-ACB1-1D0CDEECF4E4}" type="datetime'''''2''0''''''''''''''''''''''''''''''''''''''2''0'''''''">
              <a:rPr lang="en-US" altLang="en-US" sz="900"/>
              <a:pPr/>
              <a:t>2020</a:t>
            </a:fld>
            <a:endParaRPr lang="en-US" altLang="it-IT" sz="900">
              <a:sym typeface="+mn-lt"/>
            </a:endParaRPr>
          </a:p>
        </p:txBody>
      </p:sp>
      <p:sp>
        <p:nvSpPr>
          <p:cNvPr id="43" name="Text Placeholder 18"/>
          <p:cNvSpPr>
            <a:spLocks noGrp="1"/>
          </p:cNvSpPr>
          <p:nvPr>
            <p:custDataLst>
              <p:tags r:id="rId10"/>
            </p:custDataLst>
          </p:nvPr>
        </p:nvSpPr>
        <p:spPr bwMode="gray">
          <a:xfrm>
            <a:off x="3500438" y="4146550"/>
            <a:ext cx="371475" cy="136525"/>
          </a:xfrm>
          <a:prstGeom prst="rect">
            <a:avLst/>
          </a:prstGeom>
          <a:solidFill>
            <a:srgbClr val="86BC2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9A223E93-43D8-4C3F-858B-7910CB995857}" type="datetime'''''''1''''''''''''''''''''''''''.''''''''''''''2''44'''''''''">
              <a:rPr lang="en-US" altLang="en-US" sz="900">
                <a:solidFill>
                  <a:schemeClr val="bg1"/>
                </a:solidFill>
              </a:rPr>
              <a:pPr/>
              <a:t>1.244</a:t>
            </a:fld>
            <a:endParaRPr lang="en-US" altLang="it-IT" sz="900">
              <a:solidFill>
                <a:schemeClr val="bg1"/>
              </a:solidFill>
              <a:sym typeface="+mn-lt"/>
            </a:endParaRPr>
          </a:p>
        </p:txBody>
      </p:sp>
      <p:sp>
        <p:nvSpPr>
          <p:cNvPr id="36" name="Text Placeholder 18"/>
          <p:cNvSpPr>
            <a:spLocks noGrp="1"/>
          </p:cNvSpPr>
          <p:nvPr>
            <p:custDataLst>
              <p:tags r:id="rId11"/>
            </p:custDataLst>
          </p:nvPr>
        </p:nvSpPr>
        <p:spPr bwMode="auto">
          <a:xfrm>
            <a:off x="4271963" y="535305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51F212C4-C39E-4A65-9539-D7965B7A3ED4}" type="datetime'''''2''''''''''''''''''''''''''''''''''''''''''''0''''21'''''">
              <a:rPr lang="en-US" altLang="en-US" sz="900"/>
              <a:pPr/>
              <a:t>2021</a:t>
            </a:fld>
            <a:endParaRPr lang="en-US" altLang="it-IT" sz="900">
              <a:sym typeface="+mn-lt"/>
            </a:endParaRPr>
          </a:p>
        </p:txBody>
      </p:sp>
      <p:sp>
        <p:nvSpPr>
          <p:cNvPr id="37" name="Text Placeholder 18"/>
          <p:cNvSpPr>
            <a:spLocks noGrp="1"/>
          </p:cNvSpPr>
          <p:nvPr>
            <p:custDataLst>
              <p:tags r:id="rId12"/>
            </p:custDataLst>
          </p:nvPr>
        </p:nvSpPr>
        <p:spPr bwMode="auto">
          <a:xfrm>
            <a:off x="2795588" y="535305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F258E92A-86CB-41CA-AFFE-BC8D2C4373E9}" type="datetime'2''''0''''''''''''''''''''''''''1''''''''''9'''''''''''">
              <a:rPr lang="en-US" altLang="en-US" sz="900"/>
              <a:pPr/>
              <a:t>2019</a:t>
            </a:fld>
            <a:endParaRPr lang="en-US" altLang="it-IT" sz="900">
              <a:sym typeface="+mn-lt"/>
            </a:endParaRPr>
          </a:p>
        </p:txBody>
      </p:sp>
      <p:sp>
        <p:nvSpPr>
          <p:cNvPr id="39" name="Text Placeholder 18"/>
          <p:cNvSpPr>
            <a:spLocks noGrp="1"/>
          </p:cNvSpPr>
          <p:nvPr>
            <p:custDataLst>
              <p:tags r:id="rId13"/>
            </p:custDataLst>
          </p:nvPr>
        </p:nvSpPr>
        <p:spPr bwMode="auto">
          <a:xfrm>
            <a:off x="2057400" y="535305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B4CBCA9B-E907-4B73-BC18-37DA6F765DEB}" type="datetime'''2''''''''''''''''''0''''''1''''''''''8'''''''''''''''''''''">
              <a:rPr lang="en-US" altLang="en-US" sz="900"/>
              <a:pPr/>
              <a:t>2018</a:t>
            </a:fld>
            <a:endParaRPr lang="en-US" altLang="it-IT" sz="900">
              <a:sym typeface="+mn-lt"/>
            </a:endParaRPr>
          </a:p>
        </p:txBody>
      </p:sp>
      <p:sp>
        <p:nvSpPr>
          <p:cNvPr id="38" name="Text Placeholder 18"/>
          <p:cNvSpPr>
            <a:spLocks noGrp="1"/>
          </p:cNvSpPr>
          <p:nvPr>
            <p:custDataLst>
              <p:tags r:id="rId14"/>
            </p:custDataLst>
          </p:nvPr>
        </p:nvSpPr>
        <p:spPr bwMode="gray">
          <a:xfrm>
            <a:off x="2725738" y="4010025"/>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DD579E25-F033-41DD-970F-CE52B4B2B3FD}" type="datetime'''''''''''''1''''''''''''5''''.70''''''''9'''''''''">
              <a:rPr lang="en-US" altLang="en-US" sz="900"/>
              <a:pPr/>
              <a:t>15.709</a:t>
            </a:fld>
            <a:endParaRPr lang="en-US" altLang="it-IT" sz="900">
              <a:sym typeface="+mn-lt"/>
            </a:endParaRPr>
          </a:p>
        </p:txBody>
      </p:sp>
      <p:sp>
        <p:nvSpPr>
          <p:cNvPr id="44" name="Text Placeholder 18"/>
          <p:cNvSpPr>
            <a:spLocks noGrp="1"/>
          </p:cNvSpPr>
          <p:nvPr>
            <p:custDataLst>
              <p:tags r:id="rId15"/>
            </p:custDataLst>
          </p:nvPr>
        </p:nvSpPr>
        <p:spPr bwMode="gray">
          <a:xfrm>
            <a:off x="2762250" y="4156075"/>
            <a:ext cx="371475" cy="136525"/>
          </a:xfrm>
          <a:prstGeom prst="rect">
            <a:avLst/>
          </a:prstGeom>
          <a:solidFill>
            <a:srgbClr val="86BC2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6A29EB25-9E5C-4BC8-98C0-33A1B1A2C63A}" type="datetime'''''''''''''''''''''''''''''''''''''1''''''''''.''5''''3''0'">
              <a:rPr lang="en-US" altLang="en-US" sz="900">
                <a:solidFill>
                  <a:schemeClr val="bg1"/>
                </a:solidFill>
              </a:rPr>
              <a:pPr/>
              <a:t>1.530</a:t>
            </a:fld>
            <a:endParaRPr lang="en-US" altLang="it-IT" sz="900">
              <a:solidFill>
                <a:schemeClr val="bg1"/>
              </a:solidFill>
              <a:sym typeface="+mn-lt"/>
            </a:endParaRPr>
          </a:p>
        </p:txBody>
      </p:sp>
      <p:sp>
        <p:nvSpPr>
          <p:cNvPr id="41" name="Text Placeholder 18"/>
          <p:cNvSpPr>
            <a:spLocks noGrp="1"/>
          </p:cNvSpPr>
          <p:nvPr>
            <p:custDataLst>
              <p:tags r:id="rId16"/>
            </p:custDataLst>
          </p:nvPr>
        </p:nvSpPr>
        <p:spPr bwMode="gray">
          <a:xfrm>
            <a:off x="1987550" y="4048125"/>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7294C9B4-E34F-4C2D-8390-ED796BA031E5}" type="datetime'''''1''''''''''''''''5''.''''''''''''''''''''''12''''''4'''''">
              <a:rPr lang="en-US" altLang="en-US" sz="900"/>
              <a:pPr/>
              <a:t>15.124</a:t>
            </a:fld>
            <a:endParaRPr lang="en-US" altLang="it-IT" sz="900">
              <a:sym typeface="+mn-lt"/>
            </a:endParaRPr>
          </a:p>
        </p:txBody>
      </p:sp>
      <p:sp>
        <p:nvSpPr>
          <p:cNvPr id="45" name="Text Placeholder 18"/>
          <p:cNvSpPr>
            <a:spLocks noGrp="1"/>
          </p:cNvSpPr>
          <p:nvPr>
            <p:custDataLst>
              <p:tags r:id="rId17"/>
            </p:custDataLst>
          </p:nvPr>
        </p:nvSpPr>
        <p:spPr bwMode="auto">
          <a:xfrm>
            <a:off x="1319213" y="535305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85F0B89C-4DEF-43AC-8051-F5F34573D02F}" type="datetime'''''''''2''''''''''''''''0''''''''''''''1''''''''''''''7'">
              <a:rPr lang="en-US" altLang="en-US" sz="900"/>
              <a:pPr/>
              <a:t>2017</a:t>
            </a:fld>
            <a:endParaRPr lang="en-US" altLang="it-IT" sz="900">
              <a:sym typeface="+mn-lt"/>
            </a:endParaRPr>
          </a:p>
        </p:txBody>
      </p:sp>
      <p:sp>
        <p:nvSpPr>
          <p:cNvPr id="47" name="Text Placeholder 18"/>
          <p:cNvSpPr>
            <a:spLocks noGrp="1"/>
          </p:cNvSpPr>
          <p:nvPr>
            <p:custDataLst>
              <p:tags r:id="rId18"/>
            </p:custDataLst>
          </p:nvPr>
        </p:nvSpPr>
        <p:spPr bwMode="gray">
          <a:xfrm>
            <a:off x="2024063" y="4194175"/>
            <a:ext cx="371475" cy="136525"/>
          </a:xfrm>
          <a:prstGeom prst="rect">
            <a:avLst/>
          </a:prstGeom>
          <a:solidFill>
            <a:srgbClr val="86BC2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7680C9DF-2F06-405C-8ACE-54222F37D37C}" type="datetime'1''''.''''''''''51''''''''''''''''''''''''''5'''''''''''''''''">
              <a:rPr lang="en-US" altLang="en-US" sz="900">
                <a:solidFill>
                  <a:schemeClr val="bg1"/>
                </a:solidFill>
              </a:rPr>
              <a:pPr/>
              <a:t>1.515</a:t>
            </a:fld>
            <a:endParaRPr lang="en-US" altLang="it-IT" sz="900">
              <a:solidFill>
                <a:schemeClr val="bg1"/>
              </a:solidFill>
              <a:sym typeface="+mn-lt"/>
            </a:endParaRPr>
          </a:p>
        </p:txBody>
      </p:sp>
      <p:sp>
        <p:nvSpPr>
          <p:cNvPr id="48" name="Text Placeholder 18"/>
          <p:cNvSpPr>
            <a:spLocks noGrp="1"/>
          </p:cNvSpPr>
          <p:nvPr>
            <p:custDataLst>
              <p:tags r:id="rId19"/>
            </p:custDataLst>
          </p:nvPr>
        </p:nvSpPr>
        <p:spPr bwMode="gray">
          <a:xfrm>
            <a:off x="1249363" y="4167188"/>
            <a:ext cx="4445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2D4B2464-0E01-4FAC-A48D-4AF093212045}" type="datetime'''''''''''''''13''''.0''''''''''2''''''''''''0'''''">
              <a:rPr lang="en-US" altLang="en-US" sz="900"/>
              <a:pPr/>
              <a:t>13.020</a:t>
            </a:fld>
            <a:endParaRPr lang="en-US" altLang="it-IT" sz="900" dirty="0">
              <a:sym typeface="+mn-lt"/>
            </a:endParaRPr>
          </a:p>
        </p:txBody>
      </p:sp>
      <p:sp>
        <p:nvSpPr>
          <p:cNvPr id="49" name="Text Placeholder 18"/>
          <p:cNvSpPr>
            <a:spLocks noGrp="1"/>
          </p:cNvSpPr>
          <p:nvPr>
            <p:custDataLst>
              <p:tags r:id="rId20"/>
            </p:custDataLst>
          </p:nvPr>
        </p:nvSpPr>
        <p:spPr bwMode="gray">
          <a:xfrm>
            <a:off x="1343025" y="4303713"/>
            <a:ext cx="257175" cy="136525"/>
          </a:xfrm>
          <a:prstGeom prst="rect">
            <a:avLst/>
          </a:prstGeom>
          <a:solidFill>
            <a:srgbClr val="86BC2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050" tIns="0" rIns="1905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AE086874-22A4-4971-A49B-D7103765D352}" type="datetime'''''''''''''''''''''''''4''43'''''">
              <a:rPr lang="en-US" altLang="en-US" sz="900">
                <a:solidFill>
                  <a:schemeClr val="bg1"/>
                </a:solidFill>
              </a:rPr>
              <a:pPr/>
              <a:t>443</a:t>
            </a:fld>
            <a:endParaRPr lang="en-US" altLang="it-IT" sz="900">
              <a:solidFill>
                <a:schemeClr val="bg1"/>
              </a:solidFill>
              <a:sym typeface="+mn-lt"/>
            </a:endParaRPr>
          </a:p>
        </p:txBody>
      </p:sp>
      <p:sp>
        <p:nvSpPr>
          <p:cNvPr id="46" name="Text Placeholder 18"/>
          <p:cNvSpPr>
            <a:spLocks noGrp="1"/>
          </p:cNvSpPr>
          <p:nvPr>
            <p:custDataLst>
              <p:tags r:id="rId21"/>
            </p:custDataLst>
          </p:nvPr>
        </p:nvSpPr>
        <p:spPr bwMode="auto">
          <a:xfrm>
            <a:off x="581025" y="5353050"/>
            <a:ext cx="3048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E76AE96B-6125-4C0F-A3AE-FCCD951EFD3F}" type="datetime'2''''''''''''0''1''''6'''''''''''">
              <a:rPr lang="en-US" altLang="en-US" sz="900"/>
              <a:pPr/>
              <a:t>2016</a:t>
            </a:fld>
            <a:endParaRPr lang="en-US" altLang="it-IT" sz="900">
              <a:sym typeface="+mn-lt"/>
            </a:endParaRPr>
          </a:p>
        </p:txBody>
      </p:sp>
      <p:sp>
        <p:nvSpPr>
          <p:cNvPr id="51" name="Rectangle 125"/>
          <p:cNvSpPr>
            <a:spLocks noChangeArrowheads="1"/>
          </p:cNvSpPr>
          <p:nvPr>
            <p:custDataLst>
              <p:tags r:id="rId22"/>
            </p:custDataLst>
          </p:nvPr>
        </p:nvSpPr>
        <p:spPr bwMode="auto">
          <a:xfrm>
            <a:off x="412750" y="5934075"/>
            <a:ext cx="160338" cy="120650"/>
          </a:xfrm>
          <a:prstGeom prst="rect">
            <a:avLst/>
          </a:prstGeom>
          <a:solidFill>
            <a:srgbClr val="046A38"/>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50" name="Rectangle 126"/>
          <p:cNvSpPr>
            <a:spLocks noChangeArrowheads="1"/>
          </p:cNvSpPr>
          <p:nvPr>
            <p:custDataLst>
              <p:tags r:id="rId23"/>
            </p:custDataLst>
          </p:nvPr>
        </p:nvSpPr>
        <p:spPr bwMode="auto">
          <a:xfrm>
            <a:off x="412750" y="5746750"/>
            <a:ext cx="160338" cy="120650"/>
          </a:xfrm>
          <a:prstGeom prst="rect">
            <a:avLst/>
          </a:prstGeom>
          <a:solidFill>
            <a:srgbClr val="86BC25"/>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53" name="Text Placeholder 18"/>
          <p:cNvSpPr>
            <a:spLocks noGrp="1"/>
          </p:cNvSpPr>
          <p:nvPr>
            <p:custDataLst>
              <p:tags r:id="rId24"/>
            </p:custDataLst>
          </p:nvPr>
        </p:nvSpPr>
        <p:spPr bwMode="auto">
          <a:xfrm>
            <a:off x="623888" y="5743575"/>
            <a:ext cx="12731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ECF8BDAB-BB87-4501-A328-29892C2CF12F}" type="datetime'''''''N''''''''uovi cost''i p''''''er ''''se''rv''''iz''''''i'">
              <a:rPr lang="en-US" altLang="en-US" sz="900"/>
              <a:pPr/>
              <a:t>Nuovi costi per servizi</a:t>
            </a:fld>
            <a:endParaRPr lang="en-US" altLang="it-IT" sz="900">
              <a:sym typeface="+mn-lt"/>
            </a:endParaRPr>
          </a:p>
        </p:txBody>
      </p:sp>
      <p:sp>
        <p:nvSpPr>
          <p:cNvPr id="52" name="Text Placeholder 18"/>
          <p:cNvSpPr>
            <a:spLocks noGrp="1"/>
          </p:cNvSpPr>
          <p:nvPr>
            <p:custDataLst>
              <p:tags r:id="rId25"/>
            </p:custDataLst>
          </p:nvPr>
        </p:nvSpPr>
        <p:spPr bwMode="auto">
          <a:xfrm>
            <a:off x="623888" y="5930900"/>
            <a:ext cx="3873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F83907CA-8ED7-4B9A-9DA4-33668072850E}" type="datetime'''''''S''''''''''erv''i''''''''''''''''''''z''i'''''">
              <a:rPr lang="en-US" altLang="en-US" sz="900"/>
              <a:pPr/>
              <a:t>Servizi</a:t>
            </a:fld>
            <a:endParaRPr lang="en-US" altLang="it-IT" sz="900">
              <a:sym typeface="+mn-lt"/>
            </a:endParaRPr>
          </a:p>
        </p:txBody>
      </p:sp>
      <p:sp>
        <p:nvSpPr>
          <p:cNvPr id="54" name="TextBox 77"/>
          <p:cNvSpPr txBox="1">
            <a:spLocks noChangeArrowheads="1"/>
          </p:cNvSpPr>
          <p:nvPr/>
        </p:nvSpPr>
        <p:spPr bwMode="auto">
          <a:xfrm>
            <a:off x="377825" y="3624263"/>
            <a:ext cx="4916487" cy="27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883025" algn="r"/>
              </a:tabLst>
              <a:defRPr sz="1100" b="1">
                <a:solidFill>
                  <a:schemeClr val="tx1"/>
                </a:solidFill>
                <a:latin typeface="Arial" panose="020B0604020202020204" pitchFamily="34" charset="0"/>
                <a:cs typeface="Arial" panose="020B0604020202020204" pitchFamily="34" charset="0"/>
              </a:defRPr>
            </a:lvl1pPr>
            <a:lvl2pPr marL="742950" indent="-285750">
              <a:tabLst>
                <a:tab pos="3883025" algn="r"/>
              </a:tabLst>
              <a:defRPr sz="1100" b="1">
                <a:solidFill>
                  <a:schemeClr val="tx1"/>
                </a:solidFill>
                <a:latin typeface="Arial" panose="020B0604020202020204" pitchFamily="34" charset="0"/>
                <a:cs typeface="Arial" panose="020B0604020202020204" pitchFamily="34" charset="0"/>
              </a:defRPr>
            </a:lvl2pPr>
            <a:lvl3pPr marL="1143000" indent="-228600">
              <a:tabLst>
                <a:tab pos="3883025" algn="r"/>
              </a:tabLst>
              <a:defRPr sz="1100" b="1">
                <a:solidFill>
                  <a:schemeClr val="tx1"/>
                </a:solidFill>
                <a:latin typeface="Arial" panose="020B0604020202020204" pitchFamily="34" charset="0"/>
                <a:cs typeface="Arial" panose="020B0604020202020204" pitchFamily="34" charset="0"/>
              </a:defRPr>
            </a:lvl3pPr>
            <a:lvl4pPr marL="1600200" indent="-228600">
              <a:tabLst>
                <a:tab pos="3883025" algn="r"/>
              </a:tabLst>
              <a:defRPr sz="1100" b="1">
                <a:solidFill>
                  <a:schemeClr val="tx1"/>
                </a:solidFill>
                <a:latin typeface="Arial" panose="020B0604020202020204" pitchFamily="34" charset="0"/>
                <a:cs typeface="Arial" panose="020B0604020202020204" pitchFamily="34" charset="0"/>
              </a:defRPr>
            </a:lvl4pPr>
            <a:lvl5pPr marL="2057400" indent="-228600">
              <a:tabLst>
                <a:tab pos="3883025" algn="r"/>
              </a:tabLst>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9pPr>
          </a:lstStyle>
          <a:p>
            <a:pPr defTabSz="989013" eaLnBrk="1" hangingPunct="1">
              <a:lnSpc>
                <a:spcPts val="1563"/>
              </a:lnSpc>
              <a:spcBef>
                <a:spcPts val="200"/>
              </a:spcBef>
              <a:buSzPct val="100000"/>
              <a:buFont typeface="Arial" panose="020B0604020202020204" pitchFamily="34" charset="0"/>
              <a:buChar char="​"/>
              <a:defRPr/>
            </a:pPr>
            <a:r>
              <a:rPr lang="it-IT" altLang="it-IT" sz="900" dirty="0">
                <a:latin typeface="Verdana" panose="020B0604030504040204" pitchFamily="34" charset="0"/>
                <a:ea typeface="Verdana" panose="020B0604030504040204" pitchFamily="34" charset="0"/>
                <a:cs typeface="Verdana" panose="020B0604030504040204" pitchFamily="34" charset="0"/>
              </a:rPr>
              <a:t>Evoluzione Costi per servizi (€k)</a:t>
            </a:r>
          </a:p>
        </p:txBody>
      </p:sp>
      <p:sp>
        <p:nvSpPr>
          <p:cNvPr id="55"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56" name="TextBox 55"/>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1251224494"/>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82" name="think-cell Slide" r:id="rId28" imgW="493" imgH="493" progId="TCLayout.ActiveDocument.1">
                  <p:embed/>
                </p:oleObj>
              </mc:Choice>
              <mc:Fallback>
                <p:oleObj name="think-cell Slide" r:id="rId28" imgW="493" imgH="493" progId="TCLayout.ActiveDocument.1">
                  <p:embed/>
                  <p:pic>
                    <p:nvPicPr>
                      <p:cNvPr id="0" name=""/>
                      <p:cNvPicPr/>
                      <p:nvPr/>
                    </p:nvPicPr>
                    <p:blipFill>
                      <a:blip r:embed="rId29"/>
                      <a:stretch>
                        <a:fillRect/>
                      </a:stretch>
                    </p:blipFill>
                    <p:spPr>
                      <a:xfrm>
                        <a:off x="1588" y="1588"/>
                        <a:ext cx="1587" cy="1587"/>
                      </a:xfrm>
                      <a:prstGeom prst="rect">
                        <a:avLst/>
                      </a:prstGeom>
                    </p:spPr>
                  </p:pic>
                </p:oleObj>
              </mc:Fallback>
            </mc:AlternateContent>
          </a:graphicData>
        </a:graphic>
      </p:graphicFrame>
      <p:sp>
        <p:nvSpPr>
          <p:cNvPr id="4" name="Rectangle 3"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US" sz="800"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3" name="Rectangle 2" hidden="1"/>
          <p:cNvSpPr/>
          <p:nvPr>
            <p:custDataLst>
              <p:tags r:id="rId4"/>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defRPr/>
            </a:pPr>
            <a:endParaRPr lang="en-US" sz="800" dirty="0">
              <a:solidFill>
                <a:schemeClr val="bg1"/>
              </a:solidFill>
              <a:latin typeface="Arial" panose="020B0604020202020204" pitchFamily="34" charset="0"/>
              <a:sym typeface="+mn-lt"/>
            </a:endParaRPr>
          </a:p>
        </p:txBody>
      </p:sp>
      <p:sp>
        <p:nvSpPr>
          <p:cNvPr id="39940"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p:txBody>
          <a:bodyPr>
            <a:normAutofit lnSpcReduction="10000"/>
          </a:bodyPr>
          <a:lstStyle/>
          <a:p>
            <a:r>
              <a:rPr lang="it-IT" dirty="0"/>
              <a:t>a) Conto Economico – Voci sotto l’EBITDA</a:t>
            </a:r>
          </a:p>
        </p:txBody>
      </p:sp>
      <p:sp>
        <p:nvSpPr>
          <p:cNvPr id="33"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80</a:t>
            </a:fld>
            <a:endParaRPr lang="it-IT"/>
          </a:p>
        </p:txBody>
      </p:sp>
      <p:sp>
        <p:nvSpPr>
          <p:cNvPr id="32" name="Content Placeholder 2"/>
          <p:cNvSpPr txBox="1">
            <a:spLocks/>
          </p:cNvSpPr>
          <p:nvPr/>
        </p:nvSpPr>
        <p:spPr bwMode="auto">
          <a:xfrm>
            <a:off x="5301192" y="1271310"/>
            <a:ext cx="3387725" cy="459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marL="1143000" indent="-228600"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it-IT" altLang="it-IT" sz="1000" b="1" i="0" u="none" strike="noStrike" kern="0" cap="none" spc="0" normalizeH="0" baseline="0" noProof="0" dirty="0">
                <a:ln>
                  <a:noFill/>
                </a:ln>
                <a:solidFill>
                  <a:srgbClr val="86BC25"/>
                </a:solidFill>
                <a:effectLst/>
                <a:uLnTx/>
                <a:uFillTx/>
                <a:latin typeface="Verdana" panose="020B0604030504040204" pitchFamily="34" charset="0"/>
              </a:rPr>
              <a:t>Ammortamenti</a:t>
            </a:r>
          </a:p>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Nell’arco di Piano gli ammortamenti sono pianificati sulla base della vita utile residua dei beni presenti a libro cespiti e delle aliquote storicamente utilizzate.</a:t>
            </a:r>
          </a:p>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Per i nuovi investimenti le aliquote utilizzate sono: (i) il 10% per gli investimenti ammodernamento e ristrutturazione dell’autorimessa, dei parcheggi e del relativo tunnel di collegamento e per lavori di riorganizzazione degli spazi delle sale gioco; (ii) il 20% per gli investimenti relativi al «Progetto Live» Casinò e sala da gioco virtuale.</a:t>
            </a:r>
          </a:p>
          <a:p>
            <a:pPr marL="0" marR="0" lvl="2" indent="-22860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0" marR="0" lvl="2" indent="-228600" algn="just" defTabSz="989013" eaLnBrk="0" fontAlgn="base" latinLnBrk="0" hangingPunct="0">
              <a:lnSpc>
                <a:spcPct val="100000"/>
              </a:lnSpc>
              <a:spcBef>
                <a:spcPct val="0"/>
              </a:spcBef>
              <a:spcAft>
                <a:spcPts val="425"/>
              </a:spcAft>
              <a:buClrTx/>
              <a:buSzTx/>
              <a:buFontTx/>
              <a:buNone/>
              <a:tabLst/>
              <a:defRPr/>
            </a:pPr>
            <a:endParaRPr kumimoji="0" lang="it-IT" sz="1000" b="1" i="0" u="none" strike="noStrike" kern="0" cap="none" spc="0" normalizeH="0" baseline="0" noProof="0" dirty="0">
              <a:ln>
                <a:noFill/>
              </a:ln>
              <a:solidFill>
                <a:prstClr val="black"/>
              </a:solidFill>
              <a:effectLst/>
              <a:uLnTx/>
              <a:uFillTx/>
              <a:latin typeface="Verdana" panose="020B0604030504040204" pitchFamily="34" charset="0"/>
            </a:endParaRPr>
          </a:p>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it-IT" altLang="it-IT" sz="1000" b="1" i="0" u="none" strike="noStrike" kern="0" cap="none" spc="0" normalizeH="0" baseline="0" noProof="0" dirty="0">
                <a:ln>
                  <a:noFill/>
                </a:ln>
                <a:solidFill>
                  <a:srgbClr val="86BC25"/>
                </a:solidFill>
                <a:effectLst/>
                <a:uLnTx/>
                <a:uFillTx/>
                <a:latin typeface="Verdana" panose="020B0604030504040204" pitchFamily="34" charset="0"/>
              </a:rPr>
              <a:t>Svalutazione Crediti</a:t>
            </a:r>
          </a:p>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Il Piano evidenzia una svalutazione dei crediti per complessivi 2,2€M nel periodo 2017-2021. </a:t>
            </a:r>
          </a:p>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Le perdite su crediti sono state stimate pari allo 0,8% dei ricavi da gioco previsti nel Piano. </a:t>
            </a:r>
          </a:p>
          <a:p>
            <a:pPr marL="0" marR="0" lvl="2" indent="-22860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85725" marR="0" lvl="2" indent="0" algn="just" defTabSz="989013" eaLnBrk="1" fontAlgn="base" latinLnBrk="0" hangingPunct="1">
              <a:lnSpc>
                <a:spcPct val="100000"/>
              </a:lnSpc>
              <a:spcBef>
                <a:spcPct val="0"/>
              </a:spcBef>
              <a:spcAft>
                <a:spcPts val="425"/>
              </a:spcAft>
              <a:buClrTx/>
              <a:buSzPct val="100000"/>
              <a:buFontTx/>
              <a:buNone/>
              <a:tabLst/>
              <a:defRPr/>
            </a:pPr>
            <a:endParaRPr kumimoji="0" lang="it-IT" altLang="it-IT" sz="1000" b="1" i="0" u="none" strike="noStrike" kern="0" cap="none" spc="0" normalizeH="0" baseline="0" noProof="0" dirty="0">
              <a:ln>
                <a:noFill/>
              </a:ln>
              <a:solidFill>
                <a:srgbClr val="86BC25"/>
              </a:solidFill>
              <a:effectLst/>
              <a:uLnTx/>
              <a:uFillTx/>
              <a:latin typeface="Verdana" panose="020B0604030504040204" pitchFamily="34" charset="0"/>
              <a:cs typeface="Arial" panose="020B0604020202020204" pitchFamily="34" charset="0"/>
            </a:endParaRPr>
          </a:p>
          <a:p>
            <a:pPr marL="85725" marR="0" lvl="2" indent="0" algn="just" defTabSz="989013" eaLnBrk="1" fontAlgn="base" latinLnBrk="0" hangingPunct="1">
              <a:lnSpc>
                <a:spcPct val="100000"/>
              </a:lnSpc>
              <a:spcBef>
                <a:spcPct val="0"/>
              </a:spcBef>
              <a:spcAft>
                <a:spcPts val="425"/>
              </a:spcAft>
              <a:buClrTx/>
              <a:buSzPct val="100000"/>
              <a:buFontTx/>
              <a:buNone/>
              <a:tabLst/>
              <a:defRPr/>
            </a:pPr>
            <a:r>
              <a:rPr kumimoji="0" lang="it-IT" altLang="it-IT" sz="1000" b="1" i="0" u="none" strike="noStrike" kern="0" cap="none" spc="0" normalizeH="0" baseline="0" noProof="0" dirty="0">
                <a:ln>
                  <a:noFill/>
                </a:ln>
                <a:solidFill>
                  <a:srgbClr val="86BC25"/>
                </a:solidFill>
                <a:effectLst/>
                <a:uLnTx/>
                <a:uFillTx/>
                <a:latin typeface="Verdana" panose="020B0604030504040204" pitchFamily="34" charset="0"/>
                <a:cs typeface="Arial" panose="020B0604020202020204" pitchFamily="34" charset="0"/>
              </a:rPr>
              <a:t>Accantonamenti</a:t>
            </a:r>
          </a:p>
          <a:p>
            <a:pPr marL="85725" marR="0" lvl="2" indent="0" algn="just" defTabSz="989013" eaLnBrk="0" fontAlgn="base" latinLnBrk="0" hangingPunct="0">
              <a:lnSpc>
                <a:spcPct val="100000"/>
              </a:lnSpc>
              <a:spcBef>
                <a:spcPct val="0"/>
              </a:spcBef>
              <a:spcAft>
                <a:spcPts val="425"/>
              </a:spcAft>
              <a:buClrTx/>
              <a:buSzPct val="100000"/>
              <a:buFontTx/>
              <a:buNone/>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Nell’arco di piano gli accantonamenti sono stimati come di seguito riportato:</a:t>
            </a:r>
          </a:p>
          <a:p>
            <a:pPr marL="265113" marR="0" lvl="3" indent="-179388" algn="just" defTabSz="989013" eaLnBrk="0" fontAlgn="base" latinLnBrk="0" hangingPunct="0">
              <a:lnSpc>
                <a:spcPct val="100000"/>
              </a:lnSpc>
              <a:spcBef>
                <a:spcPct val="0"/>
              </a:spcBef>
              <a:spcAft>
                <a:spcPts val="425"/>
              </a:spcAft>
              <a:buClrTx/>
              <a:buSzPct val="100000"/>
              <a:buFont typeface="Arial" panose="020B0604020202020204" pitchFamily="34" charset="0"/>
              <a:buChar char="•"/>
              <a:tabLst/>
              <a:defRPr/>
            </a:pPr>
            <a:r>
              <a:rPr kumimoji="0" lang="it-IT" altLang="it-IT" sz="1000" b="1" i="0" u="none" strike="noStrike" kern="0" cap="none" spc="0" normalizeH="0" baseline="0" noProof="0" dirty="0">
                <a:ln>
                  <a:noFill/>
                </a:ln>
                <a:solidFill>
                  <a:prstClr val="black"/>
                </a:solidFill>
                <a:effectLst/>
                <a:uLnTx/>
                <a:uFillTx/>
                <a:latin typeface="Verdana" panose="020B0604030504040204" pitchFamily="34" charset="0"/>
              </a:rPr>
              <a:t>Acc.to a Fondo Rischi generico: </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accantonamento annuo pari allo 0,5% dei ricavi da gioco previsti nel Piano.</a:t>
            </a:r>
          </a:p>
          <a:p>
            <a:pPr marL="0" marR="0" lvl="2" indent="-228600" algn="just" defTabSz="989013" eaLnBrk="0" fontAlgn="base" latinLnBrk="0" hangingPunct="0">
              <a:lnSpc>
                <a:spcPct val="100000"/>
              </a:lnSpc>
              <a:spcBef>
                <a:spcPct val="0"/>
              </a:spcBef>
              <a:spcAft>
                <a:spcPts val="425"/>
              </a:spcAft>
              <a:buClrTx/>
              <a:buSzTx/>
              <a:buFontTx/>
              <a:buNone/>
              <a:tabLst/>
              <a:defRPr/>
            </a:pPr>
            <a:endParaRPr kumimoji="0" lang="it-IT" sz="1000" b="1" i="0" u="none" strike="noStrike" kern="0" cap="none" spc="0" normalizeH="0" baseline="0" noProof="0" dirty="0">
              <a:ln>
                <a:noFill/>
              </a:ln>
              <a:solidFill>
                <a:prstClr val="black"/>
              </a:solidFill>
              <a:effectLst/>
              <a:uLnTx/>
              <a:uFillTx/>
              <a:latin typeface="Verdana" panose="020B0604030504040204" pitchFamily="34" charset="0"/>
            </a:endParaRPr>
          </a:p>
        </p:txBody>
      </p:sp>
      <p:sp>
        <p:nvSpPr>
          <p:cNvPr id="34" name="TextBox 77"/>
          <p:cNvSpPr txBox="1">
            <a:spLocks noChangeArrowheads="1"/>
          </p:cNvSpPr>
          <p:nvPr/>
        </p:nvSpPr>
        <p:spPr bwMode="auto">
          <a:xfrm>
            <a:off x="373516" y="1276930"/>
            <a:ext cx="6923087" cy="27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883025" algn="r"/>
              </a:tabLst>
              <a:defRPr sz="1100" b="1">
                <a:solidFill>
                  <a:schemeClr val="tx1"/>
                </a:solidFill>
                <a:latin typeface="Arial" panose="020B0604020202020204" pitchFamily="34" charset="0"/>
                <a:cs typeface="Arial" panose="020B0604020202020204" pitchFamily="34" charset="0"/>
              </a:defRPr>
            </a:lvl1pPr>
            <a:lvl2pPr marL="742950" indent="-285750">
              <a:tabLst>
                <a:tab pos="3883025" algn="r"/>
              </a:tabLst>
              <a:defRPr sz="1100" b="1">
                <a:solidFill>
                  <a:schemeClr val="tx1"/>
                </a:solidFill>
                <a:latin typeface="Arial" panose="020B0604020202020204" pitchFamily="34" charset="0"/>
                <a:cs typeface="Arial" panose="020B0604020202020204" pitchFamily="34" charset="0"/>
              </a:defRPr>
            </a:lvl2pPr>
            <a:lvl3pPr marL="1143000" indent="-228600">
              <a:tabLst>
                <a:tab pos="3883025" algn="r"/>
              </a:tabLst>
              <a:defRPr sz="1100" b="1">
                <a:solidFill>
                  <a:schemeClr val="tx1"/>
                </a:solidFill>
                <a:latin typeface="Arial" panose="020B0604020202020204" pitchFamily="34" charset="0"/>
                <a:cs typeface="Arial" panose="020B0604020202020204" pitchFamily="34" charset="0"/>
              </a:defRPr>
            </a:lvl3pPr>
            <a:lvl4pPr marL="1600200" indent="-228600">
              <a:tabLst>
                <a:tab pos="3883025" algn="r"/>
              </a:tabLst>
              <a:defRPr sz="1100" b="1">
                <a:solidFill>
                  <a:schemeClr val="tx1"/>
                </a:solidFill>
                <a:latin typeface="Arial" panose="020B0604020202020204" pitchFamily="34" charset="0"/>
                <a:cs typeface="Arial" panose="020B0604020202020204" pitchFamily="34" charset="0"/>
              </a:defRPr>
            </a:lvl4pPr>
            <a:lvl5pPr marL="2057400" indent="-228600">
              <a:tabLst>
                <a:tab pos="3883025" algn="r"/>
              </a:tabLst>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9pPr>
          </a:lstStyle>
          <a:p>
            <a:pPr defTabSz="989013" eaLnBrk="1" hangingPunct="1">
              <a:lnSpc>
                <a:spcPts val="1563"/>
              </a:lnSpc>
              <a:spcBef>
                <a:spcPts val="200"/>
              </a:spcBef>
              <a:buSzPct val="100000"/>
              <a:buFont typeface="Arial" panose="020B0604020202020204" pitchFamily="34" charset="0"/>
              <a:buChar char="​"/>
              <a:defRPr/>
            </a:pPr>
            <a:r>
              <a:rPr lang="it-IT" altLang="it-IT" sz="900" dirty="0">
                <a:latin typeface="Verdana" panose="020B0604030504040204" pitchFamily="34" charset="0"/>
                <a:ea typeface="Verdana" panose="020B0604030504040204" pitchFamily="34" charset="0"/>
                <a:cs typeface="Verdana" panose="020B0604030504040204" pitchFamily="34" charset="0"/>
              </a:rPr>
              <a:t>Evoluzione Ammortamenti (€k)</a:t>
            </a:r>
          </a:p>
        </p:txBody>
      </p:sp>
      <p:sp>
        <p:nvSpPr>
          <p:cNvPr id="35" name="TextBox 77"/>
          <p:cNvSpPr txBox="1">
            <a:spLocks noChangeArrowheads="1"/>
          </p:cNvSpPr>
          <p:nvPr/>
        </p:nvSpPr>
        <p:spPr bwMode="auto">
          <a:xfrm>
            <a:off x="373516" y="2981956"/>
            <a:ext cx="6923087"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883025" algn="r"/>
              </a:tabLst>
              <a:defRPr sz="1100" b="1">
                <a:solidFill>
                  <a:schemeClr val="tx1"/>
                </a:solidFill>
                <a:latin typeface="Arial" panose="020B0604020202020204" pitchFamily="34" charset="0"/>
                <a:cs typeface="Arial" panose="020B0604020202020204" pitchFamily="34" charset="0"/>
              </a:defRPr>
            </a:lvl1pPr>
            <a:lvl2pPr marL="742950" indent="-285750">
              <a:tabLst>
                <a:tab pos="3883025" algn="r"/>
              </a:tabLst>
              <a:defRPr sz="1100" b="1">
                <a:solidFill>
                  <a:schemeClr val="tx1"/>
                </a:solidFill>
                <a:latin typeface="Arial" panose="020B0604020202020204" pitchFamily="34" charset="0"/>
                <a:cs typeface="Arial" panose="020B0604020202020204" pitchFamily="34" charset="0"/>
              </a:defRPr>
            </a:lvl2pPr>
            <a:lvl3pPr marL="1143000" indent="-228600">
              <a:tabLst>
                <a:tab pos="3883025" algn="r"/>
              </a:tabLst>
              <a:defRPr sz="1100" b="1">
                <a:solidFill>
                  <a:schemeClr val="tx1"/>
                </a:solidFill>
                <a:latin typeface="Arial" panose="020B0604020202020204" pitchFamily="34" charset="0"/>
                <a:cs typeface="Arial" panose="020B0604020202020204" pitchFamily="34" charset="0"/>
              </a:defRPr>
            </a:lvl3pPr>
            <a:lvl4pPr marL="1600200" indent="-228600">
              <a:tabLst>
                <a:tab pos="3883025" algn="r"/>
              </a:tabLst>
              <a:defRPr sz="1100" b="1">
                <a:solidFill>
                  <a:schemeClr val="tx1"/>
                </a:solidFill>
                <a:latin typeface="Arial" panose="020B0604020202020204" pitchFamily="34" charset="0"/>
                <a:cs typeface="Arial" panose="020B0604020202020204" pitchFamily="34" charset="0"/>
              </a:defRPr>
            </a:lvl4pPr>
            <a:lvl5pPr marL="2057400" indent="-228600">
              <a:tabLst>
                <a:tab pos="3883025" algn="r"/>
              </a:tabLst>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9pPr>
          </a:lstStyle>
          <a:p>
            <a:pPr defTabSz="989013" eaLnBrk="1" hangingPunct="1">
              <a:lnSpc>
                <a:spcPts val="1563"/>
              </a:lnSpc>
              <a:spcBef>
                <a:spcPts val="200"/>
              </a:spcBef>
              <a:buSzPct val="100000"/>
              <a:buFont typeface="Arial" panose="020B0604020202020204" pitchFamily="34" charset="0"/>
              <a:buChar char="​"/>
              <a:defRPr/>
            </a:pPr>
            <a:r>
              <a:rPr lang="it-IT" altLang="it-IT" sz="900" dirty="0">
                <a:latin typeface="Verdana" panose="020B0604030504040204" pitchFamily="34" charset="0"/>
                <a:ea typeface="Verdana" panose="020B0604030504040204" pitchFamily="34" charset="0"/>
                <a:cs typeface="Verdana" panose="020B0604030504040204" pitchFamily="34" charset="0"/>
              </a:rPr>
              <a:t>Evoluzione Svalutazione Crediti (€k)</a:t>
            </a:r>
          </a:p>
        </p:txBody>
      </p:sp>
      <p:sp>
        <p:nvSpPr>
          <p:cNvPr id="36" name="TextBox 77"/>
          <p:cNvSpPr txBox="1">
            <a:spLocks noChangeArrowheads="1"/>
          </p:cNvSpPr>
          <p:nvPr/>
        </p:nvSpPr>
        <p:spPr bwMode="auto">
          <a:xfrm>
            <a:off x="373516" y="4668705"/>
            <a:ext cx="6923087" cy="27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3883025" algn="r"/>
              </a:tabLst>
              <a:defRPr sz="1100" b="1">
                <a:solidFill>
                  <a:schemeClr val="tx1"/>
                </a:solidFill>
                <a:latin typeface="Arial" panose="020B0604020202020204" pitchFamily="34" charset="0"/>
                <a:cs typeface="Arial" panose="020B0604020202020204" pitchFamily="34" charset="0"/>
              </a:defRPr>
            </a:lvl1pPr>
            <a:lvl2pPr marL="742950" indent="-285750">
              <a:tabLst>
                <a:tab pos="3883025" algn="r"/>
              </a:tabLst>
              <a:defRPr sz="1100" b="1">
                <a:solidFill>
                  <a:schemeClr val="tx1"/>
                </a:solidFill>
                <a:latin typeface="Arial" panose="020B0604020202020204" pitchFamily="34" charset="0"/>
                <a:cs typeface="Arial" panose="020B0604020202020204" pitchFamily="34" charset="0"/>
              </a:defRPr>
            </a:lvl2pPr>
            <a:lvl3pPr marL="1143000" indent="-228600">
              <a:tabLst>
                <a:tab pos="3883025" algn="r"/>
              </a:tabLst>
              <a:defRPr sz="1100" b="1">
                <a:solidFill>
                  <a:schemeClr val="tx1"/>
                </a:solidFill>
                <a:latin typeface="Arial" panose="020B0604020202020204" pitchFamily="34" charset="0"/>
                <a:cs typeface="Arial" panose="020B0604020202020204" pitchFamily="34" charset="0"/>
              </a:defRPr>
            </a:lvl3pPr>
            <a:lvl4pPr marL="1600200" indent="-228600">
              <a:tabLst>
                <a:tab pos="3883025" algn="r"/>
              </a:tabLst>
              <a:defRPr sz="1100" b="1">
                <a:solidFill>
                  <a:schemeClr val="tx1"/>
                </a:solidFill>
                <a:latin typeface="Arial" panose="020B0604020202020204" pitchFamily="34" charset="0"/>
                <a:cs typeface="Arial" panose="020B0604020202020204" pitchFamily="34" charset="0"/>
              </a:defRPr>
            </a:lvl4pPr>
            <a:lvl5pPr marL="2057400" indent="-228600">
              <a:tabLst>
                <a:tab pos="3883025" algn="r"/>
              </a:tabLst>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9pPr>
          </a:lstStyle>
          <a:p>
            <a:pPr defTabSz="989013" eaLnBrk="1" hangingPunct="1">
              <a:lnSpc>
                <a:spcPts val="1563"/>
              </a:lnSpc>
              <a:spcBef>
                <a:spcPts val="200"/>
              </a:spcBef>
              <a:buSzPct val="100000"/>
              <a:buFont typeface="Arial" panose="020B0604020202020204" pitchFamily="34" charset="0"/>
              <a:buChar char="​"/>
              <a:defRPr/>
            </a:pPr>
            <a:r>
              <a:rPr lang="it-IT" altLang="it-IT" sz="900" dirty="0">
                <a:latin typeface="Verdana" panose="020B0604030504040204" pitchFamily="34" charset="0"/>
                <a:ea typeface="Verdana" panose="020B0604030504040204" pitchFamily="34" charset="0"/>
                <a:cs typeface="Verdana" panose="020B0604030504040204" pitchFamily="34" charset="0"/>
              </a:rPr>
              <a:t>Evoluzione Accantonamenti (€k)</a:t>
            </a:r>
          </a:p>
        </p:txBody>
      </p:sp>
      <p:graphicFrame>
        <p:nvGraphicFramePr>
          <p:cNvPr id="37" name="Object 3"/>
          <p:cNvGraphicFramePr>
            <a:graphicFrameLocks/>
          </p:cNvGraphicFramePr>
          <p:nvPr>
            <p:custDataLst>
              <p:tags r:id="rId5"/>
            </p:custDataLst>
            <p:extLst/>
          </p:nvPr>
        </p:nvGraphicFramePr>
        <p:xfrm>
          <a:off x="266700" y="1485900"/>
          <a:ext cx="4229223" cy="1209511"/>
        </p:xfrm>
        <a:graphic>
          <a:graphicData uri="http://schemas.openxmlformats.org/presentationml/2006/ole">
            <mc:AlternateContent xmlns:mc="http://schemas.openxmlformats.org/markup-compatibility/2006">
              <mc:Choice xmlns:v="urn:schemas-microsoft-com:vml" Requires="v">
                <p:oleObj spid="_x0000_s20583" name="Chart" r:id="rId30" imgW="4229223" imgH="1209511" progId="MSGraph.Chart.8">
                  <p:embed followColorScheme="full"/>
                </p:oleObj>
              </mc:Choice>
              <mc:Fallback>
                <p:oleObj name="Chart" r:id="rId30" imgW="4229223" imgH="1209511" progId="MSGraph.Chart.8">
                  <p:embed followColorScheme="full"/>
                  <p:pic>
                    <p:nvPicPr>
                      <p:cNvPr id="0" name=""/>
                      <p:cNvPicPr>
                        <a:picLocks noChangeArrowheads="1"/>
                      </p:cNvPicPr>
                      <p:nvPr/>
                    </p:nvPicPr>
                    <p:blipFill>
                      <a:blip r:embed="rId31"/>
                      <a:srcRect/>
                      <a:stretch>
                        <a:fillRect/>
                      </a:stretch>
                    </p:blipFill>
                    <p:spPr bwMode="auto">
                      <a:xfrm>
                        <a:off x="266700" y="1485900"/>
                        <a:ext cx="4229223" cy="1209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 name="Text Placeholder 18"/>
          <p:cNvSpPr>
            <a:spLocks noGrp="1"/>
          </p:cNvSpPr>
          <p:nvPr>
            <p:custDataLst>
              <p:tags r:id="rId6"/>
            </p:custDataLst>
          </p:nvPr>
        </p:nvSpPr>
        <p:spPr bwMode="auto">
          <a:xfrm>
            <a:off x="3883025" y="25876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BBADA767-1481-4B64-9218-4F9A9BD9824F}" type="datetime'''''''''''''''''2''''''0''''''2''1'''''''''''''''''''''''''">
              <a:rPr lang="en-US" altLang="en-US" sz="800">
                <a:ea typeface="Verdana" panose="020B0604030504040204" pitchFamily="34" charset="0"/>
                <a:cs typeface="Verdana" panose="020B0604030504040204" pitchFamily="34" charset="0"/>
                <a:sym typeface="Verdana" panose="020B0604030504040204" pitchFamily="34" charset="0"/>
              </a:rPr>
              <a:pPr/>
              <a:t>2021</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39" name="Text Placeholder 18"/>
          <p:cNvSpPr>
            <a:spLocks noGrp="1"/>
          </p:cNvSpPr>
          <p:nvPr>
            <p:custDataLst>
              <p:tags r:id="rId7"/>
            </p:custDataLst>
          </p:nvPr>
        </p:nvSpPr>
        <p:spPr bwMode="auto">
          <a:xfrm>
            <a:off x="3235325" y="25876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ABBCA132-CCAD-4DCB-A254-4F6F1E8EFA15}" type="datetime'''''''''''''''''''''''2''''''''''0''''''''''2''''''''''0'''">
              <a:rPr lang="en-US" altLang="en-US" sz="800">
                <a:ea typeface="Verdana" panose="020B0604030504040204" pitchFamily="34" charset="0"/>
                <a:cs typeface="Verdana" panose="020B0604030504040204" pitchFamily="34" charset="0"/>
                <a:sym typeface="Verdana" panose="020B0604030504040204" pitchFamily="34" charset="0"/>
              </a:rPr>
              <a:pPr/>
              <a:t>2020</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0" name="Text Placeholder 18"/>
          <p:cNvSpPr>
            <a:spLocks noGrp="1"/>
          </p:cNvSpPr>
          <p:nvPr>
            <p:custDataLst>
              <p:tags r:id="rId8"/>
            </p:custDataLst>
          </p:nvPr>
        </p:nvSpPr>
        <p:spPr bwMode="auto">
          <a:xfrm>
            <a:off x="1949450" y="25876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C555D98E-1457-4AD5-A1AD-49F4E057E224}" type="datetime'2''''''''''''''''01''''''''''8'''''''''''''">
              <a:rPr lang="en-US" altLang="en-US" sz="800">
                <a:ea typeface="Verdana" panose="020B0604030504040204" pitchFamily="34" charset="0"/>
                <a:cs typeface="Verdana" panose="020B0604030504040204" pitchFamily="34" charset="0"/>
                <a:sym typeface="Verdana" panose="020B0604030504040204" pitchFamily="34" charset="0"/>
              </a:rPr>
              <a:pPr/>
              <a:t>2018</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3" name="Text Placeholder 18"/>
          <p:cNvSpPr>
            <a:spLocks noGrp="1"/>
          </p:cNvSpPr>
          <p:nvPr>
            <p:custDataLst>
              <p:tags r:id="rId9"/>
            </p:custDataLst>
          </p:nvPr>
        </p:nvSpPr>
        <p:spPr bwMode="auto">
          <a:xfrm>
            <a:off x="2592388" y="25876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8527E774-424B-442F-82B4-F484A2D55925}" type="datetime'''''20''''''''''1''''''''9'''''''''''''''''''''''''''''">
              <a:rPr lang="en-US" altLang="en-US" sz="800">
                <a:ea typeface="Verdana" panose="020B0604030504040204" pitchFamily="34" charset="0"/>
                <a:cs typeface="Verdana" panose="020B0604030504040204" pitchFamily="34" charset="0"/>
                <a:sym typeface="Verdana" panose="020B0604030504040204" pitchFamily="34" charset="0"/>
              </a:rPr>
              <a:pPr/>
              <a:t>2019</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1" name="Text Placeholder 18"/>
          <p:cNvSpPr>
            <a:spLocks noGrp="1"/>
          </p:cNvSpPr>
          <p:nvPr>
            <p:custDataLst>
              <p:tags r:id="rId10"/>
            </p:custDataLst>
          </p:nvPr>
        </p:nvSpPr>
        <p:spPr bwMode="auto">
          <a:xfrm>
            <a:off x="654050" y="25876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AF851588-3A21-492F-81DD-96C533546622}" type="datetime'''2''''''''''''''''''016'''''''''''''''''''''''''''''">
              <a:rPr lang="en-US" altLang="en-US" sz="800">
                <a:ea typeface="Verdana" panose="020B0604030504040204" pitchFamily="34" charset="0"/>
                <a:cs typeface="Verdana" panose="020B0604030504040204" pitchFamily="34" charset="0"/>
                <a:sym typeface="Verdana" panose="020B0604030504040204" pitchFamily="34" charset="0"/>
              </a:rPr>
              <a:pPr/>
              <a:t>2016</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2" name="Text Placeholder 18"/>
          <p:cNvSpPr>
            <a:spLocks noGrp="1"/>
          </p:cNvSpPr>
          <p:nvPr>
            <p:custDataLst>
              <p:tags r:id="rId11"/>
            </p:custDataLst>
          </p:nvPr>
        </p:nvSpPr>
        <p:spPr bwMode="auto">
          <a:xfrm>
            <a:off x="1301750" y="25876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D3DBF07B-6A85-4922-A931-5AE2B493641D}" type="datetime'''''2''''''''''''''''''''''''0''''''''1''7'''''''''''''''">
              <a:rPr lang="en-US" altLang="en-US" sz="800">
                <a:ea typeface="Verdana" panose="020B0604030504040204" pitchFamily="34" charset="0"/>
                <a:cs typeface="Verdana" panose="020B0604030504040204" pitchFamily="34" charset="0"/>
                <a:sym typeface="Verdana" panose="020B0604030504040204" pitchFamily="34" charset="0"/>
              </a:rPr>
              <a:pPr/>
              <a:t>2017</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graphicFrame>
        <p:nvGraphicFramePr>
          <p:cNvPr id="44" name="Object 8"/>
          <p:cNvGraphicFramePr>
            <a:graphicFrameLocks/>
          </p:cNvGraphicFramePr>
          <p:nvPr>
            <p:custDataLst>
              <p:tags r:id="rId12"/>
            </p:custDataLst>
            <p:extLst/>
          </p:nvPr>
        </p:nvGraphicFramePr>
        <p:xfrm>
          <a:off x="266700" y="3124200"/>
          <a:ext cx="4229223" cy="1323811"/>
        </p:xfrm>
        <a:graphic>
          <a:graphicData uri="http://schemas.openxmlformats.org/presentationml/2006/ole">
            <mc:AlternateContent xmlns:mc="http://schemas.openxmlformats.org/markup-compatibility/2006">
              <mc:Choice xmlns:v="urn:schemas-microsoft-com:vml" Requires="v">
                <p:oleObj spid="_x0000_s20584" name="Chart" r:id="rId32" imgW="4229223" imgH="1323811" progId="MSGraph.Chart.8">
                  <p:embed followColorScheme="full"/>
                </p:oleObj>
              </mc:Choice>
              <mc:Fallback>
                <p:oleObj name="Chart" r:id="rId32" imgW="4229223" imgH="1323811" progId="MSGraph.Chart.8">
                  <p:embed followColorScheme="full"/>
                  <p:pic>
                    <p:nvPicPr>
                      <p:cNvPr id="0" name=""/>
                      <p:cNvPicPr>
                        <a:picLocks noChangeArrowheads="1"/>
                      </p:cNvPicPr>
                      <p:nvPr/>
                    </p:nvPicPr>
                    <p:blipFill>
                      <a:blip r:embed="rId33"/>
                      <a:srcRect/>
                      <a:stretch>
                        <a:fillRect/>
                      </a:stretch>
                    </p:blipFill>
                    <p:spPr bwMode="auto">
                      <a:xfrm>
                        <a:off x="266700" y="3124200"/>
                        <a:ext cx="4229223" cy="132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 name="Text Placeholder 18"/>
          <p:cNvSpPr>
            <a:spLocks noGrp="1"/>
          </p:cNvSpPr>
          <p:nvPr>
            <p:custDataLst>
              <p:tags r:id="rId13"/>
            </p:custDataLst>
          </p:nvPr>
        </p:nvSpPr>
        <p:spPr bwMode="auto">
          <a:xfrm>
            <a:off x="3235325" y="43402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AA1B7CE6-BD15-46CE-A2B0-EE9889CCC42D}" type="datetime'''''2''''''''''0''''''''''''''''''''''''20'''''''''''">
              <a:rPr lang="en-US" altLang="en-US" sz="800">
                <a:ea typeface="Verdana" panose="020B0604030504040204" pitchFamily="34" charset="0"/>
                <a:cs typeface="Verdana" panose="020B0604030504040204" pitchFamily="34" charset="0"/>
                <a:sym typeface="Verdana" panose="020B0604030504040204" pitchFamily="34" charset="0"/>
              </a:rPr>
              <a:pPr/>
              <a:t>2020</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9" name="Text Placeholder 18"/>
          <p:cNvSpPr>
            <a:spLocks noGrp="1"/>
          </p:cNvSpPr>
          <p:nvPr>
            <p:custDataLst>
              <p:tags r:id="rId14"/>
            </p:custDataLst>
          </p:nvPr>
        </p:nvSpPr>
        <p:spPr bwMode="auto">
          <a:xfrm>
            <a:off x="1949450" y="43402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7DE5E12D-63BF-490B-8B01-EEDE99C81A4A}" type="datetime'''''''2''''''''''''''0''1''''''''8'''''''''''''''''">
              <a:rPr lang="en-US" altLang="en-US" sz="800">
                <a:ea typeface="Verdana" panose="020B0604030504040204" pitchFamily="34" charset="0"/>
                <a:cs typeface="Verdana" panose="020B0604030504040204" pitchFamily="34" charset="0"/>
                <a:sym typeface="Verdana" panose="020B0604030504040204" pitchFamily="34" charset="0"/>
              </a:rPr>
              <a:pPr/>
              <a:t>2018</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6" name="Text Placeholder 18"/>
          <p:cNvSpPr>
            <a:spLocks noGrp="1"/>
          </p:cNvSpPr>
          <p:nvPr>
            <p:custDataLst>
              <p:tags r:id="rId15"/>
            </p:custDataLst>
          </p:nvPr>
        </p:nvSpPr>
        <p:spPr bwMode="auto">
          <a:xfrm>
            <a:off x="3883025" y="43402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C31256D5-EE21-4423-80EF-95EFC85FD9D7}" type="datetime'''''''''''''20''''''''''''''''''2''''''''''''1'''''">
              <a:rPr lang="en-US" altLang="en-US" sz="800">
                <a:ea typeface="Verdana" panose="020B0604030504040204" pitchFamily="34" charset="0"/>
                <a:cs typeface="Verdana" panose="020B0604030504040204" pitchFamily="34" charset="0"/>
                <a:sym typeface="Verdana" panose="020B0604030504040204" pitchFamily="34" charset="0"/>
              </a:rPr>
              <a:pPr/>
              <a:t>2021</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0" name="Text Placeholder 18"/>
          <p:cNvSpPr>
            <a:spLocks noGrp="1"/>
          </p:cNvSpPr>
          <p:nvPr>
            <p:custDataLst>
              <p:tags r:id="rId16"/>
            </p:custDataLst>
          </p:nvPr>
        </p:nvSpPr>
        <p:spPr bwMode="auto">
          <a:xfrm>
            <a:off x="1301750" y="43402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D5D02CB7-1620-466A-A952-D4B3539FABEE}" type="datetime'2''0''''''1''''''''''''''7'''">
              <a:rPr lang="en-US" altLang="en-US" sz="800">
                <a:ea typeface="Verdana" panose="020B0604030504040204" pitchFamily="34" charset="0"/>
                <a:cs typeface="Verdana" panose="020B0604030504040204" pitchFamily="34" charset="0"/>
                <a:sym typeface="Verdana" panose="020B0604030504040204" pitchFamily="34" charset="0"/>
              </a:rPr>
              <a:pPr/>
              <a:t>2017</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8" name="Text Placeholder 18"/>
          <p:cNvSpPr>
            <a:spLocks noGrp="1"/>
          </p:cNvSpPr>
          <p:nvPr>
            <p:custDataLst>
              <p:tags r:id="rId17"/>
            </p:custDataLst>
          </p:nvPr>
        </p:nvSpPr>
        <p:spPr bwMode="auto">
          <a:xfrm>
            <a:off x="2592388" y="43402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D9A83777-BFAF-4EFA-A8AF-42BF1A572F39}" type="datetime'''''''''''''''''''2''''0''''1''''''''''''''''''''''9'''">
              <a:rPr lang="en-US" altLang="en-US" sz="800">
                <a:ea typeface="Verdana" panose="020B0604030504040204" pitchFamily="34" charset="0"/>
                <a:cs typeface="Verdana" panose="020B0604030504040204" pitchFamily="34" charset="0"/>
                <a:sym typeface="Verdana" panose="020B0604030504040204" pitchFamily="34" charset="0"/>
              </a:rPr>
              <a:pPr/>
              <a:t>2019</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5" name="Text Placeholder 18"/>
          <p:cNvSpPr>
            <a:spLocks noGrp="1"/>
          </p:cNvSpPr>
          <p:nvPr>
            <p:custDataLst>
              <p:tags r:id="rId18"/>
            </p:custDataLst>
          </p:nvPr>
        </p:nvSpPr>
        <p:spPr bwMode="auto">
          <a:xfrm>
            <a:off x="654050" y="43402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97026101-D013-45E3-86A3-46E9C980371E}" type="datetime'2''''''''''''''0''''''''''1''''''''''''''6'''''''''''''''">
              <a:rPr lang="en-US" altLang="en-US" sz="800">
                <a:ea typeface="Verdana" panose="020B0604030504040204" pitchFamily="34" charset="0"/>
                <a:cs typeface="Verdana" panose="020B0604030504040204" pitchFamily="34" charset="0"/>
                <a:sym typeface="Verdana" panose="020B0604030504040204" pitchFamily="34" charset="0"/>
              </a:rPr>
              <a:pPr/>
              <a:t>2016</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graphicFrame>
        <p:nvGraphicFramePr>
          <p:cNvPr id="51" name="Object 29"/>
          <p:cNvGraphicFramePr>
            <a:graphicFrameLocks/>
          </p:cNvGraphicFramePr>
          <p:nvPr>
            <p:custDataLst>
              <p:tags r:id="rId19"/>
            </p:custDataLst>
            <p:extLst/>
          </p:nvPr>
        </p:nvGraphicFramePr>
        <p:xfrm>
          <a:off x="266700" y="4838700"/>
          <a:ext cx="4229223" cy="1362239"/>
        </p:xfrm>
        <a:graphic>
          <a:graphicData uri="http://schemas.openxmlformats.org/presentationml/2006/ole">
            <mc:AlternateContent xmlns:mc="http://schemas.openxmlformats.org/markup-compatibility/2006">
              <mc:Choice xmlns:v="urn:schemas-microsoft-com:vml" Requires="v">
                <p:oleObj spid="_x0000_s20585" name="Chart" r:id="rId34" imgW="4229223" imgH="1362239" progId="MSGraph.Chart.8">
                  <p:embed followColorScheme="full"/>
                </p:oleObj>
              </mc:Choice>
              <mc:Fallback>
                <p:oleObj name="Chart" r:id="rId34" imgW="4229223" imgH="1362239" progId="MSGraph.Chart.8">
                  <p:embed followColorScheme="full"/>
                  <p:pic>
                    <p:nvPicPr>
                      <p:cNvPr id="0" name=""/>
                      <p:cNvPicPr>
                        <a:picLocks noChangeArrowheads="1"/>
                      </p:cNvPicPr>
                      <p:nvPr/>
                    </p:nvPicPr>
                    <p:blipFill>
                      <a:blip r:embed="rId35"/>
                      <a:srcRect/>
                      <a:stretch>
                        <a:fillRect/>
                      </a:stretch>
                    </p:blipFill>
                    <p:spPr bwMode="auto">
                      <a:xfrm>
                        <a:off x="266700" y="4838700"/>
                        <a:ext cx="4229223" cy="1362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 name="Text Placeholder 18"/>
          <p:cNvSpPr>
            <a:spLocks noGrp="1"/>
          </p:cNvSpPr>
          <p:nvPr>
            <p:custDataLst>
              <p:tags r:id="rId20"/>
            </p:custDataLst>
          </p:nvPr>
        </p:nvSpPr>
        <p:spPr bwMode="auto">
          <a:xfrm>
            <a:off x="2592388" y="60928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5954A87A-1EC3-46F3-B7F0-77ACF5AE9FF9}" type="datetime'''''''''''''''''''''''2''''0''1''''''''9'''''''''''">
              <a:rPr lang="en-US" altLang="en-US" sz="800">
                <a:ea typeface="Verdana" panose="020B0604030504040204" pitchFamily="34" charset="0"/>
                <a:cs typeface="Verdana" panose="020B0604030504040204" pitchFamily="34" charset="0"/>
                <a:sym typeface="Verdana" panose="020B0604030504040204" pitchFamily="34" charset="0"/>
              </a:rPr>
              <a:pPr/>
              <a:t>2019</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7" name="Text Placeholder 18"/>
          <p:cNvSpPr>
            <a:spLocks noGrp="1"/>
          </p:cNvSpPr>
          <p:nvPr>
            <p:custDataLst>
              <p:tags r:id="rId21"/>
            </p:custDataLst>
          </p:nvPr>
        </p:nvSpPr>
        <p:spPr bwMode="auto">
          <a:xfrm>
            <a:off x="1949450" y="60928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241F5720-3D9C-4BD8-8CD2-350E1B2A1FF3}" type="datetime'''''2''''''''''0''''''''''''''''''''1''8'''''''''''''''''">
              <a:rPr lang="en-US" altLang="en-US" sz="800">
                <a:ea typeface="Verdana" panose="020B0604030504040204" pitchFamily="34" charset="0"/>
                <a:cs typeface="Verdana" panose="020B0604030504040204" pitchFamily="34" charset="0"/>
                <a:sym typeface="Verdana" panose="020B0604030504040204" pitchFamily="34" charset="0"/>
              </a:rPr>
              <a:pPr/>
              <a:t>2018</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2" name="Text Placeholder 18"/>
          <p:cNvSpPr>
            <a:spLocks noGrp="1"/>
          </p:cNvSpPr>
          <p:nvPr>
            <p:custDataLst>
              <p:tags r:id="rId22"/>
            </p:custDataLst>
          </p:nvPr>
        </p:nvSpPr>
        <p:spPr bwMode="auto">
          <a:xfrm>
            <a:off x="1301750" y="60928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674AE12C-34BE-4A23-9854-B269DC0635E0}" type="datetime'''''''''''2''''''0''''''''1''''''7'''''''''''''''''''''''">
              <a:rPr lang="en-US" altLang="en-US" sz="800">
                <a:ea typeface="Verdana" panose="020B0604030504040204" pitchFamily="34" charset="0"/>
                <a:cs typeface="Verdana" panose="020B0604030504040204" pitchFamily="34" charset="0"/>
                <a:sym typeface="Verdana" panose="020B0604030504040204" pitchFamily="34" charset="0"/>
              </a:rPr>
              <a:pPr/>
              <a:t>2017</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5" name="Text Placeholder 18"/>
          <p:cNvSpPr>
            <a:spLocks noGrp="1"/>
          </p:cNvSpPr>
          <p:nvPr>
            <p:custDataLst>
              <p:tags r:id="rId23"/>
            </p:custDataLst>
          </p:nvPr>
        </p:nvSpPr>
        <p:spPr bwMode="auto">
          <a:xfrm>
            <a:off x="3235325" y="60928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BECF7D23-DDC4-4BBE-BD5D-4EBB43A97AFB}" type="datetime'2''''''''''''''''0''''''''''''2''''''''''''0'''''''''''">
              <a:rPr lang="en-US" altLang="en-US" sz="800">
                <a:ea typeface="Verdana" panose="020B0604030504040204" pitchFamily="34" charset="0"/>
                <a:cs typeface="Verdana" panose="020B0604030504040204" pitchFamily="34" charset="0"/>
                <a:sym typeface="Verdana" panose="020B0604030504040204" pitchFamily="34" charset="0"/>
              </a:rPr>
              <a:pPr/>
              <a:t>2020</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3" name="Text Placeholder 18"/>
          <p:cNvSpPr>
            <a:spLocks noGrp="1"/>
          </p:cNvSpPr>
          <p:nvPr>
            <p:custDataLst>
              <p:tags r:id="rId24"/>
            </p:custDataLst>
          </p:nvPr>
        </p:nvSpPr>
        <p:spPr bwMode="auto">
          <a:xfrm>
            <a:off x="3883025" y="60928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06EA2549-4755-4833-9C00-B4D3286C51DD}" type="datetime'''''''''''''''''''''''2''''''''''02''''''''''''''''''''''1'">
              <a:rPr lang="en-US" altLang="en-US" sz="800">
                <a:ea typeface="Verdana" panose="020B0604030504040204" pitchFamily="34" charset="0"/>
                <a:cs typeface="Verdana" panose="020B0604030504040204" pitchFamily="34" charset="0"/>
                <a:sym typeface="Verdana" panose="020B0604030504040204" pitchFamily="34" charset="0"/>
              </a:rPr>
              <a:pPr/>
              <a:t>2021</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6" name="Text Placeholder 18"/>
          <p:cNvSpPr>
            <a:spLocks noGrp="1"/>
          </p:cNvSpPr>
          <p:nvPr>
            <p:custDataLst>
              <p:tags r:id="rId25"/>
            </p:custDataLst>
          </p:nvPr>
        </p:nvSpPr>
        <p:spPr bwMode="auto">
          <a:xfrm>
            <a:off x="654050" y="6092825"/>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3B3654BA-9F21-4678-8C1F-14236B80F615}" type="datetime'''''''''''''2''''''0''''''1''''''''6'''''''''''''''''''''''''">
              <a:rPr lang="en-US" altLang="en-US" sz="800">
                <a:ea typeface="Verdana" panose="020B0604030504040204" pitchFamily="34" charset="0"/>
                <a:cs typeface="Verdana" panose="020B0604030504040204" pitchFamily="34" charset="0"/>
                <a:sym typeface="Verdana" panose="020B0604030504040204" pitchFamily="34" charset="0"/>
              </a:rPr>
              <a:pPr/>
              <a:t>2016</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8"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59" name="TextBox 58"/>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2420921915"/>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p:txBody>
          <a:bodyPr>
            <a:normAutofit lnSpcReduction="10000"/>
          </a:bodyPr>
          <a:lstStyle/>
          <a:p>
            <a:r>
              <a:rPr lang="it-IT" dirty="0"/>
              <a:t>b) Stato Patrimoniale 2017-2021</a:t>
            </a:r>
          </a:p>
        </p:txBody>
      </p:sp>
      <p:sp>
        <p:nvSpPr>
          <p:cNvPr id="9"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81</a:t>
            </a:fld>
            <a:endParaRPr lang="it-IT"/>
          </a:p>
        </p:txBody>
      </p:sp>
      <p:sp>
        <p:nvSpPr>
          <p:cNvPr id="7" name="Content Placeholder 2"/>
          <p:cNvSpPr txBox="1">
            <a:spLocks/>
          </p:cNvSpPr>
          <p:nvPr/>
        </p:nvSpPr>
        <p:spPr bwMode="auto">
          <a:xfrm>
            <a:off x="5615639" y="1272761"/>
            <a:ext cx="3837281" cy="4939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marL="87313"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87313" indent="-171450" defTabSz="989013">
              <a:defRPr>
                <a:solidFill>
                  <a:schemeClr val="tx1"/>
                </a:solidFill>
                <a:latin typeface="Verdana" panose="020B0604030504040204" pitchFamily="34" charset="0"/>
              </a:defRPr>
            </a:lvl5pPr>
            <a:lvl6pPr marL="544513" indent="-171450" defTabSz="989013" eaLnBrk="0" fontAlgn="base" hangingPunct="0">
              <a:spcBef>
                <a:spcPct val="0"/>
              </a:spcBef>
              <a:spcAft>
                <a:spcPct val="0"/>
              </a:spcAft>
              <a:defRPr>
                <a:solidFill>
                  <a:schemeClr val="tx1"/>
                </a:solidFill>
                <a:latin typeface="Verdana" panose="020B0604030504040204" pitchFamily="34" charset="0"/>
              </a:defRPr>
            </a:lvl6pPr>
            <a:lvl7pPr marL="1001713" indent="-171450" defTabSz="989013" eaLnBrk="0" fontAlgn="base" hangingPunct="0">
              <a:spcBef>
                <a:spcPct val="0"/>
              </a:spcBef>
              <a:spcAft>
                <a:spcPct val="0"/>
              </a:spcAft>
              <a:defRPr>
                <a:solidFill>
                  <a:schemeClr val="tx1"/>
                </a:solidFill>
                <a:latin typeface="Verdana" panose="020B0604030504040204" pitchFamily="34" charset="0"/>
              </a:defRPr>
            </a:lvl7pPr>
            <a:lvl8pPr marL="1458913" indent="-171450" defTabSz="989013" eaLnBrk="0" fontAlgn="base" hangingPunct="0">
              <a:spcBef>
                <a:spcPct val="0"/>
              </a:spcBef>
              <a:spcAft>
                <a:spcPct val="0"/>
              </a:spcAft>
              <a:defRPr>
                <a:solidFill>
                  <a:schemeClr val="tx1"/>
                </a:solidFill>
                <a:latin typeface="Verdana" panose="020B0604030504040204" pitchFamily="34" charset="0"/>
              </a:defRPr>
            </a:lvl8pPr>
            <a:lvl9pPr marL="1916113" indent="-171450" defTabSz="989013"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spcAft>
                <a:spcPts val="425"/>
              </a:spcAft>
              <a:buSzPct val="100000"/>
              <a:buFont typeface="Arial" panose="020B0604020202020204" pitchFamily="34" charset="0"/>
              <a:buChar char="​"/>
            </a:pPr>
            <a:r>
              <a:rPr lang="it-IT" altLang="en-US" sz="1000" b="1" dirty="0">
                <a:solidFill>
                  <a:srgbClr val="86BC25"/>
                </a:solidFill>
                <a:cs typeface="Arial" panose="020B0604020202020204" pitchFamily="34" charset="0"/>
              </a:rPr>
              <a:t>Capitale Investito Netto</a:t>
            </a:r>
          </a:p>
          <a:p>
            <a:pPr lvl="2" algn="just" eaLnBrk="1" hangingPunct="1">
              <a:spcAft>
                <a:spcPts val="425"/>
              </a:spcAft>
              <a:buSzPct val="100000"/>
            </a:pPr>
            <a:r>
              <a:rPr lang="it-IT" altLang="en-US" sz="1000" dirty="0">
                <a:cs typeface="Arial" panose="020B0604020202020204" pitchFamily="34" charset="0"/>
              </a:rPr>
              <a:t>Il CIN mostra un andamento decrescente nel periodo di piano attestandosi a circa 89,5€M nel FY21. Tale andamento è imputabile all’effetto combinato dei seguenti fattori:</a:t>
            </a:r>
          </a:p>
          <a:p>
            <a:pPr marL="265113" lvl="3" indent="-153988" algn="just">
              <a:spcAft>
                <a:spcPts val="425"/>
              </a:spcAft>
              <a:buFont typeface="Arial" panose="020B0604020202020204" pitchFamily="34" charset="0"/>
              <a:buChar char="•"/>
            </a:pPr>
            <a:r>
              <a:rPr lang="it-IT" altLang="it-IT" sz="1000" b="1" dirty="0"/>
              <a:t>Attivo fisso</a:t>
            </a:r>
            <a:r>
              <a:rPr lang="it-IT" altLang="it-IT" sz="1000" dirty="0"/>
              <a:t>: in riduzione di 38,6€M per effetto degli ammortamenti previsti lungo l’arco di Piano, solo parzialmente compensati dagli investimenti pari a 2,1€M; </a:t>
            </a:r>
          </a:p>
          <a:p>
            <a:pPr marL="265113" lvl="3" indent="-153988" algn="just">
              <a:spcAft>
                <a:spcPts val="425"/>
              </a:spcAft>
              <a:buFont typeface="Arial" panose="020B0604020202020204" pitchFamily="34" charset="0"/>
              <a:buChar char="•"/>
            </a:pPr>
            <a:r>
              <a:rPr lang="it-IT" altLang="it-IT" sz="1000" b="1" dirty="0"/>
              <a:t>Capitale Circolante Operativo</a:t>
            </a:r>
            <a:r>
              <a:rPr lang="it-IT" altLang="it-IT" sz="1000" dirty="0"/>
              <a:t>: a partire dal 2017 il CCO si attesta a circa 2,0€M e la crescita prevista nell’arco di Piano riflette l’andamento stimato nella crescita del business. L’incremento previsto tra fine 2016 e fine 2017 è dovuto principalmente alla riduzione del saldo dei debiti verso fornitori, per i quali è stato previsto il rientro dello scaduto pari a 1,5€M entro il 2017.</a:t>
            </a:r>
            <a:endParaRPr lang="it-IT" altLang="it-IT" sz="1000" dirty="0">
              <a:solidFill>
                <a:srgbClr val="FF0000"/>
              </a:solidFill>
            </a:endParaRPr>
          </a:p>
          <a:p>
            <a:pPr marL="265113" lvl="3" indent="-153988" algn="just">
              <a:spcAft>
                <a:spcPts val="425"/>
              </a:spcAft>
              <a:buFont typeface="Arial" panose="020B0604020202020204" pitchFamily="34" charset="0"/>
              <a:buChar char="•"/>
            </a:pPr>
            <a:r>
              <a:rPr lang="it-IT" altLang="it-IT" sz="1000" b="1" dirty="0"/>
              <a:t>Fondo rischi: </a:t>
            </a:r>
            <a:r>
              <a:rPr lang="it-IT" altLang="it-IT" sz="1000" dirty="0"/>
              <a:t>l’incremento previsto nel 2017 e 2018 è legato principalmente agli accantonamenti effettuati nell’arco degli esercizi e relativi agli incentivi all’esodo previsti dalla Legge Fornero. A seguito dei pagamenti di quest’ultimi il fondo si riduce progressivamente di anno in anno fino ad attestarsi a 3,2€M nel FY21.</a:t>
            </a:r>
          </a:p>
          <a:p>
            <a:pPr marL="84138" lvl="4" indent="-84138" algn="just" eaLnBrk="1" hangingPunct="1">
              <a:spcAft>
                <a:spcPts val="425"/>
              </a:spcAft>
              <a:buSzPct val="100000"/>
              <a:buFont typeface="Arial" panose="020B0604020202020204" pitchFamily="34" charset="0"/>
              <a:buChar char="​"/>
            </a:pPr>
            <a:r>
              <a:rPr lang="it-IT" altLang="en-US" sz="1000" b="1" dirty="0">
                <a:solidFill>
                  <a:srgbClr val="86BC25"/>
                </a:solidFill>
                <a:cs typeface="Arial" panose="020B0604020202020204" pitchFamily="34" charset="0"/>
              </a:rPr>
              <a:t>Fonti di finanziamento</a:t>
            </a:r>
          </a:p>
          <a:p>
            <a:pPr lvl="2" algn="just" eaLnBrk="1" hangingPunct="1">
              <a:spcAft>
                <a:spcPts val="425"/>
              </a:spcAft>
              <a:buSzPct val="100000"/>
            </a:pPr>
            <a:r>
              <a:rPr lang="it-IT" altLang="en-US" sz="1000" dirty="0">
                <a:cs typeface="Arial" panose="020B0604020202020204" pitchFamily="34" charset="0"/>
              </a:rPr>
              <a:t>Il PN, pari a 59,4€M nel FY21, nel periodo 2017-2018 si riduce per effetto delle perdite registrate. Tali perdite sono in parte compensate dai previsti aumenti di capitale effettuati nel 2017, per 14€M e nel 2018 per 6€M.</a:t>
            </a:r>
          </a:p>
        </p:txBody>
      </p:sp>
      <p:pic>
        <p:nvPicPr>
          <p:cNvPr id="8" name="Picture 7"/>
          <p:cNvPicPr>
            <a:picLocks noChangeAspect="1"/>
          </p:cNvPicPr>
          <p:nvPr/>
        </p:nvPicPr>
        <p:blipFill>
          <a:blip r:embed="rId3"/>
          <a:stretch>
            <a:fillRect/>
          </a:stretch>
        </p:blipFill>
        <p:spPr>
          <a:xfrm>
            <a:off x="376237" y="1279036"/>
            <a:ext cx="4932000" cy="3239869"/>
          </a:xfrm>
          <a:prstGeom prst="rect">
            <a:avLst/>
          </a:prstGeom>
        </p:spPr>
      </p:pic>
      <p:sp>
        <p:nvSpPr>
          <p:cNvPr id="10"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11" name="TextBox 10"/>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3138675422"/>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556" name="think-cell Slide" r:id="rId20" imgW="493" imgH="493" progId="TCLayout.ActiveDocument.1">
                  <p:embed/>
                </p:oleObj>
              </mc:Choice>
              <mc:Fallback>
                <p:oleObj name="think-cell Slide" r:id="rId20" imgW="493" imgH="493" progId="TCLayout.ActiveDocument.1">
                  <p:embed/>
                  <p:pic>
                    <p:nvPicPr>
                      <p:cNvPr id="0" name=""/>
                      <p:cNvPicPr/>
                      <p:nvPr/>
                    </p:nvPicPr>
                    <p:blipFill>
                      <a:blip r:embed="rId21"/>
                      <a:stretch>
                        <a:fillRect/>
                      </a:stretch>
                    </p:blipFill>
                    <p:spPr>
                      <a:xfrm>
                        <a:off x="1588" y="1588"/>
                        <a:ext cx="1587" cy="1587"/>
                      </a:xfrm>
                      <a:prstGeom prst="rect">
                        <a:avLst/>
                      </a:prstGeom>
                    </p:spPr>
                  </p:pic>
                </p:oleObj>
              </mc:Fallback>
            </mc:AlternateContent>
          </a:graphicData>
        </a:graphic>
      </p:graphicFrame>
      <p:sp>
        <p:nvSpPr>
          <p:cNvPr id="4" name="Rectangle 3"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US" sz="800"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3" name="Rectangle 2" hidden="1"/>
          <p:cNvSpPr/>
          <p:nvPr>
            <p:custDataLst>
              <p:tags r:id="rId4"/>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lnSpc>
                <a:spcPct val="90000"/>
              </a:lnSpc>
              <a:defRPr/>
            </a:pPr>
            <a:endParaRPr lang="en-US" sz="800" b="1" dirty="0">
              <a:solidFill>
                <a:schemeClr val="bg1"/>
              </a:solidFill>
              <a:latin typeface="Arial" panose="020B0604020202020204" pitchFamily="34" charset="0"/>
              <a:sym typeface="Verdana" panose="020B0604030504040204" pitchFamily="34" charset="0"/>
            </a:endParaRPr>
          </a:p>
        </p:txBody>
      </p:sp>
      <p:sp>
        <p:nvSpPr>
          <p:cNvPr id="44036"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a:xfrm>
            <a:off x="257034" y="584345"/>
            <a:ext cx="9241295" cy="330055"/>
          </a:xfrm>
        </p:spPr>
        <p:txBody>
          <a:bodyPr>
            <a:normAutofit lnSpcReduction="10000"/>
          </a:bodyPr>
          <a:lstStyle/>
          <a:p>
            <a:r>
              <a:rPr lang="it-IT" dirty="0"/>
              <a:t>b) Stato Patrimoniale 2017-2021 – Dettaglio Stato Patrimoniale (1/3)</a:t>
            </a:r>
          </a:p>
        </p:txBody>
      </p:sp>
      <p:sp>
        <p:nvSpPr>
          <p:cNvPr id="23"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82</a:t>
            </a:fld>
            <a:endParaRPr lang="it-IT"/>
          </a:p>
        </p:txBody>
      </p:sp>
      <p:sp>
        <p:nvSpPr>
          <p:cNvPr id="21" name="Content Placeholder 2"/>
          <p:cNvSpPr txBox="1">
            <a:spLocks/>
          </p:cNvSpPr>
          <p:nvPr/>
        </p:nvSpPr>
        <p:spPr bwMode="auto">
          <a:xfrm>
            <a:off x="5650547" y="1271546"/>
            <a:ext cx="3579954"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marL="87313"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marL="85725" algn="just" eaLnBrk="1" hangingPunct="1">
              <a:spcAft>
                <a:spcPts val="425"/>
              </a:spcAft>
              <a:buSzPct val="100000"/>
              <a:defRPr/>
            </a:pPr>
            <a:r>
              <a:rPr lang="it-IT" altLang="en-US" sz="1000" b="1" dirty="0">
                <a:solidFill>
                  <a:srgbClr val="86BC25"/>
                </a:solidFill>
                <a:cs typeface="Arial" panose="020B0604020202020204" pitchFamily="34" charset="0"/>
              </a:rPr>
              <a:t>Attivo Fisso</a:t>
            </a:r>
          </a:p>
          <a:p>
            <a:pPr marL="85725" lvl="2" algn="just">
              <a:spcAft>
                <a:spcPts val="425"/>
              </a:spcAft>
              <a:defRPr/>
            </a:pPr>
            <a:r>
              <a:rPr lang="it-IT" altLang="it-IT" sz="1000" dirty="0"/>
              <a:t>Nell’arco di Piano le immobilizzazioni materiali sono state pianificate sulla base di un piano di investimenti pari a complessivi 2,1€M. Tali investimenti sono relativi principalmente a: </a:t>
            </a:r>
          </a:p>
          <a:p>
            <a:pPr marL="265113" lvl="2" indent="-179388" algn="just">
              <a:spcAft>
                <a:spcPts val="425"/>
              </a:spcAft>
              <a:buFont typeface="Arial" panose="020B0604020202020204" pitchFamily="34" charset="0"/>
              <a:buChar char="•"/>
              <a:defRPr/>
            </a:pPr>
            <a:r>
              <a:rPr lang="it-IT" altLang="it-IT" sz="1000" dirty="0"/>
              <a:t>Lavori di ammodernamento e ristrutturazione dell’autorimessa, dei parcheggi e del relativo tunnel di collegamento, oltre che per lavori di riorganizzazione degli spazi delle sale gioco, per i quali sono stati stimanti investimenti complessivamente pari a 1,4€M.</a:t>
            </a:r>
          </a:p>
          <a:p>
            <a:pPr marL="265113" lvl="2" indent="-179388" algn="just">
              <a:spcAft>
                <a:spcPts val="425"/>
              </a:spcAft>
              <a:buFont typeface="Arial" panose="020B0604020202020204" pitchFamily="34" charset="0"/>
              <a:buChar char="•"/>
              <a:defRPr/>
            </a:pPr>
            <a:r>
              <a:rPr lang="it-IT" altLang="it-IT" sz="1000" dirty="0"/>
              <a:t>Realizzazione delle iniziative di gioco legate allo sviluppo del business on line che prevede l’implementazione del «Progetto Live» e di una «Sala da gioco virtuale». Gli investimenti previsti nell’arco di Piano sono così di seguito riepilogabili:</a:t>
            </a:r>
          </a:p>
          <a:p>
            <a:pPr marL="446088" lvl="2" indent="-180975" algn="just">
              <a:spcAft>
                <a:spcPts val="425"/>
              </a:spcAft>
              <a:buFont typeface="Verdana" panose="020B0604030504040204" pitchFamily="34" charset="0"/>
              <a:buChar char="-"/>
              <a:tabLst>
                <a:tab pos="361950" algn="l"/>
              </a:tabLst>
              <a:defRPr/>
            </a:pPr>
            <a:r>
              <a:rPr lang="it-IT" altLang="it-IT" sz="1000" dirty="0"/>
              <a:t>Realizzazione del «Progetto Live» del Casinò, 200 €k;</a:t>
            </a:r>
          </a:p>
          <a:p>
            <a:pPr marL="446088" lvl="2" indent="-180975" algn="just">
              <a:spcAft>
                <a:spcPts val="425"/>
              </a:spcAft>
              <a:buFont typeface="Verdana" panose="020B0604030504040204" pitchFamily="34" charset="0"/>
              <a:buChar char="-"/>
              <a:tabLst>
                <a:tab pos="361950" algn="l"/>
              </a:tabLst>
              <a:defRPr/>
            </a:pPr>
            <a:r>
              <a:rPr lang="it-IT" altLang="it-IT" sz="1000" dirty="0"/>
              <a:t>Realizzazione delle sale da gioco in contesti virtuali, 500€k.</a:t>
            </a:r>
          </a:p>
          <a:p>
            <a:pPr marL="85725" lvl="2" algn="just">
              <a:spcAft>
                <a:spcPts val="425"/>
              </a:spcAft>
              <a:defRPr/>
            </a:pPr>
            <a:r>
              <a:rPr lang="it-IT" altLang="it-IT" sz="1000" dirty="0"/>
              <a:t>Gli ammortamenti sono pianificati sulla base della vita utile residua dei beni iscritti a libro cespiti mentre per i nuovi investimenti le aliquote utilizzate sono: </a:t>
            </a:r>
          </a:p>
          <a:p>
            <a:pPr marL="265113" lvl="2" indent="-179388" algn="just">
              <a:spcAft>
                <a:spcPts val="425"/>
              </a:spcAft>
              <a:buFont typeface="Arial" panose="020B0604020202020204" pitchFamily="34" charset="0"/>
              <a:buChar char="•"/>
              <a:defRPr/>
            </a:pPr>
            <a:r>
              <a:rPr lang="it-IT" altLang="it-IT" sz="1000" dirty="0"/>
              <a:t>10% per i lavori di ammodernamento e riorganizzazione degli spazi delle sale gioco.</a:t>
            </a:r>
          </a:p>
          <a:p>
            <a:pPr marL="265113" lvl="2" indent="-179388" algn="just">
              <a:spcAft>
                <a:spcPts val="425"/>
              </a:spcAft>
              <a:buFont typeface="Arial" panose="020B0604020202020204" pitchFamily="34" charset="0"/>
              <a:buChar char="•"/>
              <a:defRPr/>
            </a:pPr>
            <a:r>
              <a:rPr lang="it-IT" altLang="it-IT" sz="1000" dirty="0"/>
              <a:t>20% per gli investimenti relativi al «Progetto Live» Casinò e sala da gioco virtuale.</a:t>
            </a:r>
          </a:p>
          <a:p>
            <a:pPr marL="85725" lvl="2" algn="just">
              <a:spcAft>
                <a:spcPts val="425"/>
              </a:spcAft>
              <a:defRPr/>
            </a:pPr>
            <a:r>
              <a:rPr lang="it-IT" altLang="it-IT" sz="1000" dirty="0"/>
              <a:t> </a:t>
            </a:r>
          </a:p>
        </p:txBody>
      </p:sp>
      <p:sp>
        <p:nvSpPr>
          <p:cNvPr id="22" name="TextBox 77"/>
          <p:cNvSpPr txBox="1">
            <a:spLocks noChangeArrowheads="1"/>
          </p:cNvSpPr>
          <p:nvPr/>
        </p:nvSpPr>
        <p:spPr bwMode="auto">
          <a:xfrm>
            <a:off x="373195" y="1273467"/>
            <a:ext cx="4916487" cy="27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883025" algn="r"/>
              </a:tabLst>
              <a:defRPr sz="1100" b="1">
                <a:solidFill>
                  <a:schemeClr val="tx1"/>
                </a:solidFill>
                <a:latin typeface="Arial" panose="020B0604020202020204" pitchFamily="34" charset="0"/>
                <a:cs typeface="Arial" panose="020B0604020202020204" pitchFamily="34" charset="0"/>
              </a:defRPr>
            </a:lvl1pPr>
            <a:lvl2pPr marL="742950" indent="-285750">
              <a:tabLst>
                <a:tab pos="3883025" algn="r"/>
              </a:tabLst>
              <a:defRPr sz="1100" b="1">
                <a:solidFill>
                  <a:schemeClr val="tx1"/>
                </a:solidFill>
                <a:latin typeface="Arial" panose="020B0604020202020204" pitchFamily="34" charset="0"/>
                <a:cs typeface="Arial" panose="020B0604020202020204" pitchFamily="34" charset="0"/>
              </a:defRPr>
            </a:lvl2pPr>
            <a:lvl3pPr marL="1143000" indent="-228600">
              <a:tabLst>
                <a:tab pos="3883025" algn="r"/>
              </a:tabLst>
              <a:defRPr sz="1100" b="1">
                <a:solidFill>
                  <a:schemeClr val="tx1"/>
                </a:solidFill>
                <a:latin typeface="Arial" panose="020B0604020202020204" pitchFamily="34" charset="0"/>
                <a:cs typeface="Arial" panose="020B0604020202020204" pitchFamily="34" charset="0"/>
              </a:defRPr>
            </a:lvl3pPr>
            <a:lvl4pPr marL="1600200" indent="-228600">
              <a:tabLst>
                <a:tab pos="3883025" algn="r"/>
              </a:tabLst>
              <a:defRPr sz="1100" b="1">
                <a:solidFill>
                  <a:schemeClr val="tx1"/>
                </a:solidFill>
                <a:latin typeface="Arial" panose="020B0604020202020204" pitchFamily="34" charset="0"/>
                <a:cs typeface="Arial" panose="020B0604020202020204" pitchFamily="34" charset="0"/>
              </a:defRPr>
            </a:lvl4pPr>
            <a:lvl5pPr marL="2057400" indent="-228600">
              <a:tabLst>
                <a:tab pos="3883025" algn="r"/>
              </a:tabLst>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9pPr>
          </a:lstStyle>
          <a:p>
            <a:pPr defTabSz="989013" eaLnBrk="1" hangingPunct="1">
              <a:lnSpc>
                <a:spcPts val="1563"/>
              </a:lnSpc>
              <a:spcBef>
                <a:spcPts val="200"/>
              </a:spcBef>
              <a:buSzPct val="100000"/>
              <a:buFont typeface="Arial" panose="020B0604020202020204" pitchFamily="34" charset="0"/>
              <a:buChar char="​"/>
              <a:defRPr/>
            </a:pPr>
            <a:r>
              <a:rPr lang="it-IT" altLang="it-IT" sz="900" dirty="0">
                <a:latin typeface="Verdana" panose="020B0604030504040204" pitchFamily="34" charset="0"/>
                <a:ea typeface="Verdana" panose="020B0604030504040204" pitchFamily="34" charset="0"/>
                <a:cs typeface="Verdana" panose="020B0604030504040204" pitchFamily="34" charset="0"/>
              </a:rPr>
              <a:t>Investimenti Materiali Netti FY17-FY21 (€k)</a:t>
            </a:r>
          </a:p>
        </p:txBody>
      </p:sp>
      <p:graphicFrame>
        <p:nvGraphicFramePr>
          <p:cNvPr id="24" name="Object 62"/>
          <p:cNvGraphicFramePr>
            <a:graphicFrameLocks/>
          </p:cNvGraphicFramePr>
          <p:nvPr>
            <p:custDataLst>
              <p:tags r:id="rId5"/>
            </p:custDataLst>
            <p:extLst/>
          </p:nvPr>
        </p:nvGraphicFramePr>
        <p:xfrm>
          <a:off x="266700" y="1714500"/>
          <a:ext cx="4962617" cy="3086100"/>
        </p:xfrm>
        <a:graphic>
          <a:graphicData uri="http://schemas.openxmlformats.org/presentationml/2006/ole">
            <mc:AlternateContent xmlns:mc="http://schemas.openxmlformats.org/markup-compatibility/2006">
              <mc:Choice xmlns:v="urn:schemas-microsoft-com:vml" Requires="v">
                <p:oleObj spid="_x0000_s21557" name="Chart" r:id="rId22" imgW="4962617" imgH="3086100" progId="MSGraph.Chart.8">
                  <p:embed followColorScheme="full"/>
                </p:oleObj>
              </mc:Choice>
              <mc:Fallback>
                <p:oleObj name="Chart" r:id="rId22" imgW="4962617" imgH="3086100" progId="MSGraph.Chart.8">
                  <p:embed followColorScheme="full"/>
                  <p:pic>
                    <p:nvPicPr>
                      <p:cNvPr id="0" name=""/>
                      <p:cNvPicPr>
                        <a:picLocks noChangeArrowheads="1"/>
                      </p:cNvPicPr>
                      <p:nvPr/>
                    </p:nvPicPr>
                    <p:blipFill>
                      <a:blip r:embed="rId23"/>
                      <a:srcRect/>
                      <a:stretch>
                        <a:fillRect/>
                      </a:stretch>
                    </p:blipFill>
                    <p:spPr bwMode="auto">
                      <a:xfrm>
                        <a:off x="266700" y="1714500"/>
                        <a:ext cx="4962617"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Text Placeholder 18"/>
          <p:cNvSpPr>
            <a:spLocks noGrp="1"/>
          </p:cNvSpPr>
          <p:nvPr>
            <p:custDataLst>
              <p:tags r:id="rId6"/>
            </p:custDataLst>
          </p:nvPr>
        </p:nvSpPr>
        <p:spPr bwMode="auto">
          <a:xfrm>
            <a:off x="3568700" y="4768850"/>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425CAD7D-9BAA-4E62-A5F6-765245AEC24B}" type="datetime'''''''''''''''''''2''''''''''''''0''''2''''0'''''''">
              <a:rPr lang="en-US" altLang="en-US" sz="800">
                <a:ea typeface="Verdana" panose="020B0604030504040204" pitchFamily="34" charset="0"/>
                <a:cs typeface="Verdana" panose="020B0604030504040204" pitchFamily="34" charset="0"/>
                <a:sym typeface="Verdana" panose="020B0604030504040204" pitchFamily="34" charset="0"/>
              </a:rPr>
              <a:pPr/>
              <a:t>2020</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27" name="Text Placeholder 18"/>
          <p:cNvSpPr>
            <a:spLocks noGrp="1"/>
          </p:cNvSpPr>
          <p:nvPr>
            <p:custDataLst>
              <p:tags r:id="rId7"/>
            </p:custDataLst>
          </p:nvPr>
        </p:nvSpPr>
        <p:spPr bwMode="auto">
          <a:xfrm>
            <a:off x="4521200" y="4768850"/>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DB2B1745-F34D-4937-BE9F-9FD44BF720CA}" type="datetime'''''''''''''''2''''0''21'''''''''''''''''''''''''''''''''">
              <a:rPr lang="en-US" altLang="en-US" sz="800">
                <a:ea typeface="Verdana" panose="020B0604030504040204" pitchFamily="34" charset="0"/>
                <a:cs typeface="Verdana" panose="020B0604030504040204" pitchFamily="34" charset="0"/>
                <a:sym typeface="Verdana" panose="020B0604030504040204" pitchFamily="34" charset="0"/>
              </a:rPr>
              <a:pPr/>
              <a:t>2021</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26" name="Text Placeholder 18"/>
          <p:cNvSpPr>
            <a:spLocks noGrp="1"/>
          </p:cNvSpPr>
          <p:nvPr>
            <p:custDataLst>
              <p:tags r:id="rId8"/>
            </p:custDataLst>
          </p:nvPr>
        </p:nvSpPr>
        <p:spPr bwMode="auto">
          <a:xfrm>
            <a:off x="2620963" y="4768850"/>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8B3E9012-6965-4402-A56E-E7818FFF5FC7}" type="datetime'''''''''''''2''''''''''''''0''''''1''''''''''''''9'''''">
              <a:rPr lang="en-US" altLang="en-US" sz="800">
                <a:ea typeface="Verdana" panose="020B0604030504040204" pitchFamily="34" charset="0"/>
                <a:cs typeface="Verdana" panose="020B0604030504040204" pitchFamily="34" charset="0"/>
                <a:sym typeface="Verdana" panose="020B0604030504040204" pitchFamily="34" charset="0"/>
              </a:rPr>
              <a:pPr/>
              <a:t>2019</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25" name="Text Placeholder 18"/>
          <p:cNvSpPr>
            <a:spLocks noGrp="1"/>
          </p:cNvSpPr>
          <p:nvPr>
            <p:custDataLst>
              <p:tags r:id="rId9"/>
            </p:custDataLst>
          </p:nvPr>
        </p:nvSpPr>
        <p:spPr bwMode="auto">
          <a:xfrm>
            <a:off x="1673225" y="4768850"/>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C9A10CCC-398F-4AC3-8309-B564933F9159}" type="datetime'''''''2''''''''''''''''''''01''8'''''''''''''''''''''''''''''">
              <a:rPr lang="en-US" altLang="en-US" sz="800">
                <a:ea typeface="Verdana" panose="020B0604030504040204" pitchFamily="34" charset="0"/>
                <a:cs typeface="Verdana" panose="020B0604030504040204" pitchFamily="34" charset="0"/>
                <a:sym typeface="Verdana" panose="020B0604030504040204" pitchFamily="34" charset="0"/>
              </a:rPr>
              <a:pPr/>
              <a:t>2018</a:t>
            </a:fld>
            <a:endParaRPr lang="en-US" altLang="it-IT" sz="800" dirty="0">
              <a:ea typeface="Verdana" panose="020B0604030504040204" pitchFamily="34" charset="0"/>
              <a:cs typeface="Verdana" panose="020B0604030504040204" pitchFamily="34" charset="0"/>
              <a:sym typeface="Verdana" panose="020B0604030504040204" pitchFamily="34" charset="0"/>
            </a:endParaRPr>
          </a:p>
        </p:txBody>
      </p:sp>
      <p:sp>
        <p:nvSpPr>
          <p:cNvPr id="30" name="Text Placeholder 18"/>
          <p:cNvSpPr>
            <a:spLocks noGrp="1"/>
          </p:cNvSpPr>
          <p:nvPr>
            <p:custDataLst>
              <p:tags r:id="rId10"/>
            </p:custDataLst>
          </p:nvPr>
        </p:nvSpPr>
        <p:spPr bwMode="gray">
          <a:xfrm>
            <a:off x="692150" y="1681163"/>
            <a:ext cx="3317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17463" tIns="0" rIns="17463" bIns="0" numCol="1" spcCol="0" anchor="b" anchorCtr="0" compatLnSpc="1">
            <a:prstTxWarp prst="textNoShape">
              <a:avLst/>
            </a:prstTxWarp>
            <a:noAutofit/>
          </a:bodyPr>
          <a:lstStyle>
            <a:lvl1pPr algn="l" rtl="0" eaLnBrk="0" fontAlgn="base" hangingPunct="0">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algn="l" rtl="0" eaLnBrk="0" fontAlgn="base" hangingPunct="0">
              <a:spcBef>
                <a:spcPct val="0"/>
              </a:spcBef>
              <a:spcAft>
                <a:spcPts val="1000"/>
              </a:spcAft>
              <a:buSzPct val="100000"/>
              <a:buFont typeface="Arial" panose="020B0604020202020204" pitchFamily="34" charset="0"/>
              <a:defRPr lang="en-US" sz="1200" b="1" kern="1200" dirty="0">
                <a:solidFill>
                  <a:schemeClr val="tx1"/>
                </a:solidFill>
                <a:latin typeface="+mn-lt"/>
                <a:ea typeface="+mn-ea"/>
                <a:cs typeface="+mn-cs"/>
              </a:defRPr>
            </a:lvl2pPr>
            <a:lvl3pPr marL="176213" indent="-176213" algn="l" rtl="0" eaLnBrk="0" fontAlgn="base" hangingPunct="0">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3pPr>
            <a:lvl4pPr marL="355600" indent="-176213" algn="l"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531813" indent="-176213" algn="l" defTabSz="798513"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Aft>
                <a:spcPct val="0"/>
              </a:spcAft>
            </a:pPr>
            <a:fld id="{08618F57-363F-4028-A924-B9A8471421B5}" type="datetime'1''''''''''''''''''''''.1''''''0''0'''''''">
              <a:rPr lang="it-IT" altLang="en-US" sz="80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a:t>1.100</a:t>
            </a:fld>
            <a:endParaRPr lang="it-IT" altLang="it-IT" sz="800"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28" name="Text Placeholder 18"/>
          <p:cNvSpPr>
            <a:spLocks noGrp="1"/>
          </p:cNvSpPr>
          <p:nvPr>
            <p:custDataLst>
              <p:tags r:id="rId11"/>
            </p:custDataLst>
          </p:nvPr>
        </p:nvSpPr>
        <p:spPr bwMode="auto">
          <a:xfrm>
            <a:off x="720725" y="4768850"/>
            <a:ext cx="273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5C19ACAC-DF9E-44B5-BF93-33B5246C43DF}" type="datetime'''''''''''''20''''''''''1''''''''''''''''''''7'''">
              <a:rPr lang="en-US" altLang="en-US" sz="800">
                <a:ea typeface="Verdana" panose="020B0604030504040204" pitchFamily="34" charset="0"/>
                <a:cs typeface="Verdana" panose="020B0604030504040204" pitchFamily="34" charset="0"/>
                <a:sym typeface="Verdana" panose="020B0604030504040204" pitchFamily="34" charset="0"/>
              </a:rPr>
              <a:pPr/>
              <a:t>2017</a:t>
            </a:fld>
            <a:endParaRPr lang="en-US" altLang="it-IT" sz="800" dirty="0">
              <a:ea typeface="Verdana" panose="020B0604030504040204" pitchFamily="34" charset="0"/>
              <a:cs typeface="Verdana" panose="020B0604030504040204" pitchFamily="34" charset="0"/>
              <a:sym typeface="Verdana" panose="020B0604030504040204" pitchFamily="34" charset="0"/>
            </a:endParaRPr>
          </a:p>
        </p:txBody>
      </p:sp>
      <p:sp>
        <p:nvSpPr>
          <p:cNvPr id="32" name="Rectangle 31"/>
          <p:cNvSpPr/>
          <p:nvPr>
            <p:custDataLst>
              <p:tags r:id="rId12"/>
            </p:custDataLst>
          </p:nvPr>
        </p:nvSpPr>
        <p:spPr bwMode="auto">
          <a:xfrm>
            <a:off x="2930525" y="2374900"/>
            <a:ext cx="142875" cy="106363"/>
          </a:xfrm>
          <a:prstGeom prst="rect">
            <a:avLst/>
          </a:prstGeom>
          <a:solidFill>
            <a:srgbClr val="86BC25"/>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it-IT" sz="1600" b="1" dirty="0">
              <a:solidFill>
                <a:schemeClr val="bg1"/>
              </a:solidFill>
              <a:latin typeface="Arial" panose="020B0604020202020204" pitchFamily="34" charset="0"/>
            </a:endParaRPr>
          </a:p>
        </p:txBody>
      </p:sp>
      <p:sp>
        <p:nvSpPr>
          <p:cNvPr id="33" name="Rectangle 32"/>
          <p:cNvSpPr/>
          <p:nvPr>
            <p:custDataLst>
              <p:tags r:id="rId13"/>
            </p:custDataLst>
          </p:nvPr>
        </p:nvSpPr>
        <p:spPr bwMode="auto">
          <a:xfrm>
            <a:off x="2930525" y="2028825"/>
            <a:ext cx="142875" cy="106363"/>
          </a:xfrm>
          <a:prstGeom prst="rect">
            <a:avLst/>
          </a:prstGeom>
          <a:solidFill>
            <a:srgbClr val="0076A8"/>
          </a:solidFill>
          <a:ln w="12700" algn="ctr">
            <a:noFill/>
            <a:prstDash val="dash"/>
            <a:miter lim="800000"/>
            <a:headEnd/>
            <a:tailEnd/>
          </a:ln>
          <a:extLst>
            <a:ext uri="{91240B29-F687-4F45-9708-019B960494DF}">
              <a14:hiddenLine xmlns:a14="http://schemas.microsoft.com/office/drawing/2010/main" w="12700" algn="ctr">
                <a:solidFill>
                  <a:srgbClr val="DA291C"/>
                </a:solidFill>
                <a:prstDash val="dash"/>
                <a:miter lim="800000"/>
                <a:headEnd/>
                <a:tailEnd/>
              </a14:hiddenLine>
            </a:ext>
          </a:extLst>
        </p:spPr>
        <p:txBody>
          <a:bodyPr wrap="square" lIns="88900" tIns="88900" rIns="88900" bIns="88900" rtlCol="0" anchor="ctr"/>
          <a:lstStyle/>
          <a:p>
            <a:pPr algn="ctr">
              <a:lnSpc>
                <a:spcPct val="106000"/>
              </a:lnSpc>
              <a:buFont typeface="Wingdings 2" pitchFamily="18" charset="2"/>
              <a:buNone/>
            </a:pPr>
            <a:endParaRPr lang="it-IT" sz="1600" b="1" dirty="0">
              <a:solidFill>
                <a:schemeClr val="bg1"/>
              </a:solidFill>
              <a:latin typeface="Arial" panose="020B0604020202020204" pitchFamily="34" charset="0"/>
            </a:endParaRPr>
          </a:p>
        </p:txBody>
      </p:sp>
      <p:sp>
        <p:nvSpPr>
          <p:cNvPr id="31" name="Rectangle 30"/>
          <p:cNvSpPr/>
          <p:nvPr>
            <p:custDataLst>
              <p:tags r:id="rId14"/>
            </p:custDataLst>
          </p:nvPr>
        </p:nvSpPr>
        <p:spPr bwMode="auto">
          <a:xfrm>
            <a:off x="2930525" y="2201863"/>
            <a:ext cx="142875" cy="106363"/>
          </a:xfrm>
          <a:prstGeom prst="rect">
            <a:avLst/>
          </a:prstGeom>
          <a:solidFill>
            <a:srgbClr val="046A38"/>
          </a:solidFill>
          <a:ln w="12700" algn="ctr">
            <a:noFill/>
            <a:prstDash val="dash"/>
            <a:miter lim="800000"/>
            <a:headEnd/>
            <a:tailEnd/>
          </a:ln>
          <a:extLst>
            <a:ext uri="{91240B29-F687-4F45-9708-019B960494DF}">
              <a14:hiddenLine xmlns:a14="http://schemas.microsoft.com/office/drawing/2010/main" w="12700" algn="ctr">
                <a:solidFill>
                  <a:srgbClr val="DA291C"/>
                </a:solidFill>
                <a:prstDash val="dash"/>
                <a:miter lim="800000"/>
                <a:headEnd/>
                <a:tailEnd/>
              </a14:hiddenLine>
            </a:ext>
          </a:extLst>
        </p:spPr>
        <p:txBody>
          <a:bodyPr wrap="square" lIns="88900" tIns="88900" rIns="88900" bIns="88900" rtlCol="0" anchor="ctr"/>
          <a:lstStyle/>
          <a:p>
            <a:pPr algn="ctr">
              <a:lnSpc>
                <a:spcPct val="106000"/>
              </a:lnSpc>
              <a:buFont typeface="Wingdings 2" pitchFamily="18" charset="2"/>
              <a:buNone/>
            </a:pPr>
            <a:endParaRPr lang="it-IT" sz="1600" b="1" dirty="0">
              <a:solidFill>
                <a:schemeClr val="bg1"/>
              </a:solidFill>
              <a:latin typeface="Arial" panose="020B0604020202020204" pitchFamily="34" charset="0"/>
            </a:endParaRPr>
          </a:p>
        </p:txBody>
      </p:sp>
      <p:sp>
        <p:nvSpPr>
          <p:cNvPr id="35" name="Text Placeholder 18"/>
          <p:cNvSpPr>
            <a:spLocks noGrp="1"/>
          </p:cNvSpPr>
          <p:nvPr>
            <p:custDataLst>
              <p:tags r:id="rId15"/>
            </p:custDataLst>
          </p:nvPr>
        </p:nvSpPr>
        <p:spPr bwMode="auto">
          <a:xfrm>
            <a:off x="3124200" y="2024063"/>
            <a:ext cx="13239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spcCol="0" anchor="ctr" anchorCtr="0" compatLnSpc="1">
            <a:prstTxWarp prst="textNoShape">
              <a:avLst/>
            </a:prstTxWarp>
            <a:noAutofit/>
          </a:bodyPr>
          <a:lstStyle>
            <a:lvl1pPr algn="l" rtl="0" eaLnBrk="0" fontAlgn="base" hangingPunct="0">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algn="l" rtl="0" eaLnBrk="0" fontAlgn="base" hangingPunct="0">
              <a:spcBef>
                <a:spcPct val="0"/>
              </a:spcBef>
              <a:spcAft>
                <a:spcPts val="1000"/>
              </a:spcAft>
              <a:buSzPct val="100000"/>
              <a:buFont typeface="Arial" panose="020B0604020202020204" pitchFamily="34" charset="0"/>
              <a:defRPr lang="en-US" sz="1200" b="1" kern="1200" dirty="0">
                <a:solidFill>
                  <a:schemeClr val="tx1"/>
                </a:solidFill>
                <a:latin typeface="+mn-lt"/>
                <a:ea typeface="+mn-ea"/>
                <a:cs typeface="+mn-cs"/>
              </a:defRPr>
            </a:lvl2pPr>
            <a:lvl3pPr marL="176213" indent="-176213" algn="l" rtl="0" eaLnBrk="0" fontAlgn="base" hangingPunct="0">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3pPr>
            <a:lvl4pPr marL="355600" indent="-176213" algn="l"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531813" indent="-176213" algn="l" defTabSz="798513"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Aft>
                <a:spcPct val="0"/>
              </a:spcAft>
            </a:pPr>
            <a:fld id="{1521E847-CCDA-451D-A1E1-DE4473FA68FE}" type="datetime'In''v''esti''''''men''''t''i ''Progett''o ''''''liv''e'''">
              <a:rPr lang="it-IT" altLang="en-US" sz="80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a:t>Investimenti Progetto live</a:t>
            </a:fld>
            <a:endParaRPr lang="it-IT" altLang="it-IT" sz="800"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34" name="Text Placeholder 18"/>
          <p:cNvSpPr>
            <a:spLocks noGrp="1"/>
          </p:cNvSpPr>
          <p:nvPr>
            <p:custDataLst>
              <p:tags r:id="rId16"/>
            </p:custDataLst>
          </p:nvPr>
        </p:nvSpPr>
        <p:spPr bwMode="auto">
          <a:xfrm>
            <a:off x="3124200" y="2370138"/>
            <a:ext cx="10175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spcCol="0" anchor="ctr" anchorCtr="0" compatLnSpc="1">
            <a:prstTxWarp prst="textNoShape">
              <a:avLst/>
            </a:prstTxWarp>
            <a:noAutofit/>
          </a:bodyPr>
          <a:lstStyle>
            <a:lvl1pPr algn="l" rtl="0" eaLnBrk="0" fontAlgn="base" hangingPunct="0">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algn="l" rtl="0" eaLnBrk="0" fontAlgn="base" hangingPunct="0">
              <a:spcBef>
                <a:spcPct val="0"/>
              </a:spcBef>
              <a:spcAft>
                <a:spcPts val="1000"/>
              </a:spcAft>
              <a:buSzPct val="100000"/>
              <a:buFont typeface="Arial" panose="020B0604020202020204" pitchFamily="34" charset="0"/>
              <a:defRPr lang="en-US" sz="1200" b="1" kern="1200" dirty="0">
                <a:solidFill>
                  <a:schemeClr val="tx1"/>
                </a:solidFill>
                <a:latin typeface="+mn-lt"/>
                <a:ea typeface="+mn-ea"/>
                <a:cs typeface="+mn-cs"/>
              </a:defRPr>
            </a:lvl2pPr>
            <a:lvl3pPr marL="176213" indent="-176213" algn="l" rtl="0" eaLnBrk="0" fontAlgn="base" hangingPunct="0">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3pPr>
            <a:lvl4pPr marL="355600" indent="-176213" algn="l"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531813" indent="-176213" algn="l" defTabSz="798513"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Aft>
                <a:spcPct val="0"/>
              </a:spcAft>
            </a:pPr>
            <a:fld id="{6784F13E-7C97-45B7-9AF9-E2D486CF0D37}" type="datetime'In''v''''''es''''''''''''''t''''im''e''n''ti'''' Casinò'">
              <a:rPr lang="it-IT" altLang="en-US" sz="80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a:t>Investimenti Casinò</a:t>
            </a:fld>
            <a:endParaRPr lang="it-IT" altLang="it-IT" sz="800"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36" name="Text Placeholder 18"/>
          <p:cNvSpPr>
            <a:spLocks noGrp="1"/>
          </p:cNvSpPr>
          <p:nvPr>
            <p:custDataLst>
              <p:tags r:id="rId17"/>
            </p:custDataLst>
          </p:nvPr>
        </p:nvSpPr>
        <p:spPr bwMode="auto">
          <a:xfrm>
            <a:off x="3124200" y="2197100"/>
            <a:ext cx="17843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spcCol="0" anchor="ctr" anchorCtr="0" compatLnSpc="1">
            <a:prstTxWarp prst="textNoShape">
              <a:avLst/>
            </a:prstTxWarp>
            <a:noAutofit/>
          </a:bodyPr>
          <a:lstStyle>
            <a:lvl1pPr algn="l" rtl="0" eaLnBrk="0" fontAlgn="base" hangingPunct="0">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algn="l" rtl="0" eaLnBrk="0" fontAlgn="base" hangingPunct="0">
              <a:spcBef>
                <a:spcPct val="0"/>
              </a:spcBef>
              <a:spcAft>
                <a:spcPts val="1000"/>
              </a:spcAft>
              <a:buSzPct val="100000"/>
              <a:buFont typeface="Arial" panose="020B0604020202020204" pitchFamily="34" charset="0"/>
              <a:defRPr lang="en-US" sz="1200" b="1" kern="1200" dirty="0">
                <a:solidFill>
                  <a:schemeClr val="tx1"/>
                </a:solidFill>
                <a:latin typeface="+mn-lt"/>
                <a:ea typeface="+mn-ea"/>
                <a:cs typeface="+mn-cs"/>
              </a:defRPr>
            </a:lvl2pPr>
            <a:lvl3pPr marL="176213" indent="-176213" algn="l" rtl="0" eaLnBrk="0" fontAlgn="base" hangingPunct="0">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3pPr>
            <a:lvl4pPr marL="355600" indent="-176213" algn="l"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531813" indent="-176213" algn="l" defTabSz="798513"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spcAft>
                <a:spcPct val="0"/>
              </a:spcAft>
            </a:pPr>
            <a:fld id="{0A96B636-C45F-4EF9-91D7-786733E7B8C0}" type="datetime'I''n''ves''t''i''menti ''S''ala da'' ''''gi''oco'' virtua''le'">
              <a:rPr lang="it-IT" altLang="en-US" sz="80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a:t>Investimenti Sala da gioco virtuale</a:t>
            </a:fld>
            <a:endParaRPr lang="it-IT" altLang="it-IT" sz="800"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37"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38" name="TextBox 37"/>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390283475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580" name="think-cell Slide" r:id="rId32" imgW="493" imgH="493" progId="TCLayout.ActiveDocument.1">
                  <p:embed/>
                </p:oleObj>
              </mc:Choice>
              <mc:Fallback>
                <p:oleObj name="think-cell Slide" r:id="rId32" imgW="493" imgH="493" progId="TCLayout.ActiveDocument.1">
                  <p:embed/>
                  <p:pic>
                    <p:nvPicPr>
                      <p:cNvPr id="0" name=""/>
                      <p:cNvPicPr/>
                      <p:nvPr/>
                    </p:nvPicPr>
                    <p:blipFill>
                      <a:blip r:embed="rId33"/>
                      <a:stretch>
                        <a:fillRect/>
                      </a:stretch>
                    </p:blipFill>
                    <p:spPr>
                      <a:xfrm>
                        <a:off x="1588" y="1588"/>
                        <a:ext cx="1587" cy="1587"/>
                      </a:xfrm>
                      <a:prstGeom prst="rect">
                        <a:avLst/>
                      </a:prstGeom>
                    </p:spPr>
                  </p:pic>
                </p:oleObj>
              </mc:Fallback>
            </mc:AlternateContent>
          </a:graphicData>
        </a:graphic>
      </p:graphicFrame>
      <p:sp>
        <p:nvSpPr>
          <p:cNvPr id="5" name="Rectangle 4"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ct val="0"/>
              </a:spcBef>
              <a:spcAft>
                <a:spcPct val="0"/>
              </a:spcAft>
            </a:pPr>
            <a:endParaRPr lang="en-US" sz="800" b="1"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3" name="Rectangle 2" hidden="1"/>
          <p:cNvSpPr/>
          <p:nvPr>
            <p:custDataLst>
              <p:tags r:id="rId4"/>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lnSpc>
                <a:spcPct val="90000"/>
              </a:lnSpc>
              <a:defRPr/>
            </a:pPr>
            <a:endParaRPr lang="en-US" sz="800" b="1" dirty="0">
              <a:solidFill>
                <a:schemeClr val="bg1"/>
              </a:solidFill>
              <a:latin typeface="Arial" panose="020B0604020202020204" pitchFamily="34" charset="0"/>
              <a:sym typeface="Verdana" panose="020B0604030504040204" pitchFamily="34" charset="0"/>
            </a:endParaRPr>
          </a:p>
        </p:txBody>
      </p:sp>
      <p:sp>
        <p:nvSpPr>
          <p:cNvPr id="46084" name="Title 1"/>
          <p:cNvSpPr>
            <a:spLocks noGrp="1"/>
          </p:cNvSpPr>
          <p:nvPr>
            <p:ph type="title"/>
          </p:nvPr>
        </p:nvSpPr>
        <p:spPr/>
        <p:txBody>
          <a:bodyPr/>
          <a:lstStyle/>
          <a:p>
            <a:pPr eaLnBrk="1" hangingPunct="1"/>
            <a:r>
              <a:rPr lang="it-IT" altLang="it-IT"/>
              <a:t>Piano Industriale 2017-2021</a:t>
            </a:r>
          </a:p>
        </p:txBody>
      </p:sp>
      <p:sp>
        <p:nvSpPr>
          <p:cNvPr id="4" name="Sottotitolo 3"/>
          <p:cNvSpPr>
            <a:spLocks noGrp="1"/>
          </p:cNvSpPr>
          <p:nvPr>
            <p:ph type="subTitle" idx="13"/>
          </p:nvPr>
        </p:nvSpPr>
        <p:spPr>
          <a:xfrm>
            <a:off x="257034" y="584345"/>
            <a:ext cx="9378455" cy="330055"/>
          </a:xfrm>
        </p:spPr>
        <p:txBody>
          <a:bodyPr>
            <a:normAutofit lnSpcReduction="10000"/>
          </a:bodyPr>
          <a:lstStyle/>
          <a:p>
            <a:r>
              <a:rPr lang="it-IT" dirty="0"/>
              <a:t>b) Stato Patrimoniale 2017-2021 – Dettaglio Stato Patrimoniale (2/3)</a:t>
            </a:r>
          </a:p>
        </p:txBody>
      </p:sp>
      <p:sp>
        <p:nvSpPr>
          <p:cNvPr id="37"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83</a:t>
            </a:fld>
            <a:endParaRPr lang="it-IT"/>
          </a:p>
        </p:txBody>
      </p:sp>
      <p:sp>
        <p:nvSpPr>
          <p:cNvPr id="38" name="Content Placeholder 2"/>
          <p:cNvSpPr txBox="1">
            <a:spLocks/>
          </p:cNvSpPr>
          <p:nvPr/>
        </p:nvSpPr>
        <p:spPr bwMode="auto">
          <a:xfrm>
            <a:off x="5636604" y="1273745"/>
            <a:ext cx="3507657"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marL="0" marR="0" lvl="0" indent="0" algn="just" defTabSz="989013" eaLnBrk="1" fontAlgn="base" latinLnBrk="0" hangingPunct="1">
              <a:lnSpc>
                <a:spcPct val="100000"/>
              </a:lnSpc>
              <a:spcBef>
                <a:spcPct val="0"/>
              </a:spcBef>
              <a:spcAft>
                <a:spcPts val="425"/>
              </a:spcAft>
              <a:buClrTx/>
              <a:buSzPct val="100000"/>
              <a:buFontTx/>
              <a:buNone/>
              <a:tabLst/>
              <a:defRPr/>
            </a:pPr>
            <a:r>
              <a:rPr kumimoji="0" lang="it-IT" altLang="en-US" sz="1000" b="1" i="0" u="none" strike="noStrike" kern="0" cap="none" spc="0" normalizeH="0" baseline="0" noProof="0" dirty="0">
                <a:ln>
                  <a:noFill/>
                </a:ln>
                <a:solidFill>
                  <a:srgbClr val="86BC25"/>
                </a:solidFill>
                <a:effectLst/>
                <a:uLnTx/>
                <a:uFillTx/>
                <a:latin typeface="Verdana" panose="020B0604030504040204" pitchFamily="34" charset="0"/>
                <a:cs typeface="Arial" panose="020B0604020202020204" pitchFamily="34" charset="0"/>
              </a:rPr>
              <a:t>Capitale Circolante Operativo</a:t>
            </a:r>
          </a:p>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en-US" altLang="it-IT" sz="1000" b="0" i="0" u="none" strike="noStrike" kern="0" cap="none" spc="0" normalizeH="0" baseline="0" noProof="0" dirty="0">
                <a:ln>
                  <a:noFill/>
                </a:ln>
                <a:solidFill>
                  <a:prstClr val="black"/>
                </a:solidFill>
                <a:effectLst/>
                <a:uLnTx/>
                <a:uFillTx/>
                <a:latin typeface="Verdana" panose="020B0604030504040204" pitchFamily="34" charset="0"/>
              </a:rPr>
              <a:t>Il Piano </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prevede un incremento del Capitale Circolante Operativo di 1,7€M nel periodo 2016-2021 per effetto dell'incremento del volume d'affari stimato.</a:t>
            </a:r>
          </a:p>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Il Capitale Circolante è stato pianificato come di seguito riportato: </a:t>
            </a:r>
          </a:p>
          <a:p>
            <a:pPr marL="265113" marR="0" lvl="3" indent="-179388" algn="just" defTabSz="989013" eaLnBrk="0" fontAlgn="base" latinLnBrk="0" hangingPunct="0">
              <a:lnSpc>
                <a:spcPct val="100000"/>
              </a:lnSpc>
              <a:spcBef>
                <a:spcPct val="0"/>
              </a:spcBef>
              <a:spcAft>
                <a:spcPts val="425"/>
              </a:spcAft>
              <a:buClrTx/>
              <a:buSzTx/>
              <a:buFont typeface="Arial" panose="020B0604020202020204" pitchFamily="34" charset="0"/>
              <a:buChar char="•"/>
              <a:tabLst/>
              <a:defRPr/>
            </a:pPr>
            <a:r>
              <a:rPr kumimoji="0" lang="it-IT" altLang="it-IT" sz="1000" b="1" i="0" u="none" strike="noStrike" kern="0" cap="none" spc="0" normalizeH="0" baseline="0" noProof="0" dirty="0">
                <a:ln>
                  <a:noFill/>
                </a:ln>
                <a:solidFill>
                  <a:prstClr val="black"/>
                </a:solidFill>
                <a:effectLst/>
                <a:uLnTx/>
                <a:uFillTx/>
                <a:latin typeface="Verdana" panose="020B0604030504040204" pitchFamily="34" charset="0"/>
              </a:rPr>
              <a:t>Rimanenze</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 il Piano prevede una crescita per effetto dell’incremento del volume d’affari previsto. L’incidenza del magazzino sui ricavi è pari a </a:t>
            </a:r>
            <a:r>
              <a:rPr kumimoji="0" lang="it-IT" altLang="it-IT" sz="1000" b="0" i="0" u="none" strike="noStrike" kern="0" cap="none" spc="0" normalizeH="0" baseline="0" noProof="0" dirty="0" err="1">
                <a:ln>
                  <a:noFill/>
                </a:ln>
                <a:solidFill>
                  <a:prstClr val="black"/>
                </a:solidFill>
                <a:effectLst/>
                <a:uLnTx/>
                <a:uFillTx/>
                <a:latin typeface="Verdana" panose="020B0604030504040204" pitchFamily="34" charset="0"/>
              </a:rPr>
              <a:t>ca</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 il 2% per tutto il periodo di piano;</a:t>
            </a:r>
          </a:p>
          <a:p>
            <a:pPr marL="265113" marR="0" lvl="3" indent="-179388" algn="just" defTabSz="989013" eaLnBrk="0" fontAlgn="base" latinLnBrk="0" hangingPunct="0">
              <a:lnSpc>
                <a:spcPct val="100000"/>
              </a:lnSpc>
              <a:spcBef>
                <a:spcPct val="0"/>
              </a:spcBef>
              <a:spcAft>
                <a:spcPts val="425"/>
              </a:spcAft>
              <a:buClrTx/>
              <a:buSzTx/>
              <a:buFont typeface="Arial" panose="020B0604020202020204" pitchFamily="34" charset="0"/>
              <a:buChar char="•"/>
              <a:tabLst/>
              <a:defRPr/>
            </a:pPr>
            <a:r>
              <a:rPr kumimoji="0" lang="it-IT" altLang="it-IT" sz="1000" b="1" i="0" u="none" strike="noStrike" kern="0" cap="none" spc="0" normalizeH="0" baseline="0" noProof="0" dirty="0">
                <a:ln>
                  <a:noFill/>
                </a:ln>
                <a:solidFill>
                  <a:prstClr val="black"/>
                </a:solidFill>
                <a:effectLst/>
                <a:uLnTx/>
                <a:uFillTx/>
                <a:latin typeface="Verdana" panose="020B0604030504040204" pitchFamily="34" charset="0"/>
              </a:rPr>
              <a:t>Crediti Commerciali</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 coerentemente con la previsione di incremento del volume d’affari, i crediti sono previsti in aumento e pari a 4,5€M nel FY21. Il Piano prevede di mantenere costanti i giorni di rotazione dei crediti, in linea con le tempistiche riscontrare negli esercizi precedenti. Il rapporto «Crediti Commerciali/</a:t>
            </a:r>
            <a:r>
              <a:rPr kumimoji="0" lang="it-IT" altLang="it-IT" sz="1000" b="0" i="0" u="none" strike="noStrike" kern="0" cap="none" spc="0" normalizeH="0" baseline="0" noProof="0" dirty="0" err="1">
                <a:ln>
                  <a:noFill/>
                </a:ln>
                <a:solidFill>
                  <a:prstClr val="black"/>
                </a:solidFill>
                <a:effectLst/>
                <a:uLnTx/>
                <a:uFillTx/>
                <a:latin typeface="Verdana" panose="020B0604030504040204" pitchFamily="34" charset="0"/>
              </a:rPr>
              <a:t>VdP</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 è stimato in circa il 6% per tutti gli anni di piano;</a:t>
            </a:r>
          </a:p>
          <a:p>
            <a:pPr marL="265113" marR="0" lvl="3" indent="-179388" algn="just" defTabSz="989013" eaLnBrk="0" fontAlgn="base" latinLnBrk="0" hangingPunct="0">
              <a:lnSpc>
                <a:spcPct val="100000"/>
              </a:lnSpc>
              <a:spcBef>
                <a:spcPct val="0"/>
              </a:spcBef>
              <a:spcAft>
                <a:spcPts val="425"/>
              </a:spcAft>
              <a:buClrTx/>
              <a:buSzTx/>
              <a:buFont typeface="Arial" panose="020B0604020202020204" pitchFamily="34" charset="0"/>
              <a:buChar char="•"/>
              <a:tabLst/>
              <a:defRPr/>
            </a:pPr>
            <a:r>
              <a:rPr kumimoji="0" lang="it-IT" altLang="it-IT" sz="1000" b="1" i="0" u="none" strike="noStrike" kern="0" cap="none" spc="0" normalizeH="0" baseline="0" noProof="0" dirty="0">
                <a:ln>
                  <a:noFill/>
                </a:ln>
                <a:solidFill>
                  <a:prstClr val="black"/>
                </a:solidFill>
                <a:effectLst/>
                <a:uLnTx/>
                <a:uFillTx/>
                <a:latin typeface="Verdana" panose="020B0604030504040204" pitchFamily="34" charset="0"/>
              </a:rPr>
              <a:t>Debiti Commerciali</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 il Piano riflette il pagamento di debiti pregressi pari a </a:t>
            </a:r>
            <a:r>
              <a:rPr kumimoji="0" lang="it-IT" altLang="it-IT" sz="1000" b="0" i="0" u="none" strike="noStrike" kern="0" cap="none" spc="0" normalizeH="0" baseline="0" noProof="0" dirty="0" err="1">
                <a:ln>
                  <a:noFill/>
                </a:ln>
                <a:solidFill>
                  <a:prstClr val="black"/>
                </a:solidFill>
                <a:effectLst/>
                <a:uLnTx/>
                <a:uFillTx/>
                <a:latin typeface="Verdana" panose="020B0604030504040204" pitchFamily="34" charset="0"/>
              </a:rPr>
              <a:t>ca</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 1,5€M nel FY17. A partire dallo stesso anno si prevede di poter ridurre i tempi di pagamento a 60gg (86gg nel FY16). L’incidenza dei debiti commerciali, rispetto al </a:t>
            </a:r>
            <a:r>
              <a:rPr kumimoji="0" lang="it-IT" altLang="it-IT" sz="1000" b="0" i="0" u="none" strike="noStrike" kern="0" cap="none" spc="0" normalizeH="0" baseline="0" noProof="0" dirty="0" err="1">
                <a:ln>
                  <a:noFill/>
                </a:ln>
                <a:solidFill>
                  <a:prstClr val="black"/>
                </a:solidFill>
                <a:effectLst/>
                <a:uLnTx/>
                <a:uFillTx/>
                <a:latin typeface="Verdana" panose="020B0604030504040204" pitchFamily="34" charset="0"/>
              </a:rPr>
              <a:t>VdP</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 è prevista in riduzione dal 7% del 2016 a circa 5% del FY17, successivamente è stimata costante in tutto l’arco di Piano.</a:t>
            </a:r>
            <a:endParaRPr kumimoji="0" lang="en-US"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0" marR="0" lvl="2" indent="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p:txBody>
      </p:sp>
      <p:sp>
        <p:nvSpPr>
          <p:cNvPr id="39" name="TextBox 77"/>
          <p:cNvSpPr txBox="1">
            <a:spLocks noChangeArrowheads="1"/>
          </p:cNvSpPr>
          <p:nvPr/>
        </p:nvSpPr>
        <p:spPr bwMode="auto">
          <a:xfrm>
            <a:off x="367944" y="1273744"/>
            <a:ext cx="4887912"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883025" algn="r"/>
              </a:tabLst>
              <a:defRPr sz="1100" b="1">
                <a:solidFill>
                  <a:schemeClr val="tx1"/>
                </a:solidFill>
                <a:latin typeface="Arial" panose="020B0604020202020204" pitchFamily="34" charset="0"/>
                <a:cs typeface="Arial" panose="020B0604020202020204" pitchFamily="34" charset="0"/>
              </a:defRPr>
            </a:lvl1pPr>
            <a:lvl2pPr marL="742950" indent="-285750">
              <a:tabLst>
                <a:tab pos="3883025" algn="r"/>
              </a:tabLst>
              <a:defRPr sz="1100" b="1">
                <a:solidFill>
                  <a:schemeClr val="tx1"/>
                </a:solidFill>
                <a:latin typeface="Arial" panose="020B0604020202020204" pitchFamily="34" charset="0"/>
                <a:cs typeface="Arial" panose="020B0604020202020204" pitchFamily="34" charset="0"/>
              </a:defRPr>
            </a:lvl2pPr>
            <a:lvl3pPr marL="1143000" indent="-228600">
              <a:tabLst>
                <a:tab pos="3883025" algn="r"/>
              </a:tabLst>
              <a:defRPr sz="1100" b="1">
                <a:solidFill>
                  <a:schemeClr val="tx1"/>
                </a:solidFill>
                <a:latin typeface="Arial" panose="020B0604020202020204" pitchFamily="34" charset="0"/>
                <a:cs typeface="Arial" panose="020B0604020202020204" pitchFamily="34" charset="0"/>
              </a:defRPr>
            </a:lvl3pPr>
            <a:lvl4pPr marL="1600200" indent="-228600">
              <a:tabLst>
                <a:tab pos="3883025" algn="r"/>
              </a:tabLst>
              <a:defRPr sz="1100" b="1">
                <a:solidFill>
                  <a:schemeClr val="tx1"/>
                </a:solidFill>
                <a:latin typeface="Arial" panose="020B0604020202020204" pitchFamily="34" charset="0"/>
                <a:cs typeface="Arial" panose="020B0604020202020204" pitchFamily="34" charset="0"/>
              </a:defRPr>
            </a:lvl4pPr>
            <a:lvl5pPr marL="2057400" indent="-228600">
              <a:tabLst>
                <a:tab pos="3883025" algn="r"/>
              </a:tabLst>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9pPr>
          </a:lstStyle>
          <a:p>
            <a:pPr defTabSz="989013" fontAlgn="base">
              <a:lnSpc>
                <a:spcPts val="1563"/>
              </a:lnSpc>
              <a:spcBef>
                <a:spcPts val="200"/>
              </a:spcBef>
              <a:spcAft>
                <a:spcPct val="0"/>
              </a:spcAft>
              <a:buSzPct val="100000"/>
              <a:buFont typeface="Arial" panose="020B0604020202020204" pitchFamily="34" charset="0"/>
              <a:buChar char="​"/>
              <a:defRPr/>
            </a:pPr>
            <a:r>
              <a:rPr lang="it-IT" altLang="it-IT" sz="900" dirty="0">
                <a:solidFill>
                  <a:prstClr val="black"/>
                </a:solidFill>
                <a:latin typeface="Verdana"/>
              </a:rPr>
              <a:t>Evoluzione Capitale Circolante Operativo FY16-FY21 (€k)</a:t>
            </a:r>
          </a:p>
        </p:txBody>
      </p:sp>
      <p:graphicFrame>
        <p:nvGraphicFramePr>
          <p:cNvPr id="42" name="Table 41"/>
          <p:cNvGraphicFramePr>
            <a:graphicFrameLocks noGrp="1"/>
          </p:cNvGraphicFramePr>
          <p:nvPr>
            <p:extLst/>
          </p:nvPr>
        </p:nvGraphicFramePr>
        <p:xfrm>
          <a:off x="385609" y="5376917"/>
          <a:ext cx="4586442" cy="685800"/>
        </p:xfrm>
        <a:graphic>
          <a:graphicData uri="http://schemas.openxmlformats.org/drawingml/2006/table">
            <a:tbl>
              <a:tblPr firstRow="1" bandRow="1"/>
              <a:tblGrid>
                <a:gridCol w="764407">
                  <a:extLst>
                    <a:ext uri="{9D8B030D-6E8A-4147-A177-3AD203B41FA5}">
                      <a16:colId xmlns:a16="http://schemas.microsoft.com/office/drawing/2014/main" xmlns="" val="20000"/>
                    </a:ext>
                  </a:extLst>
                </a:gridCol>
                <a:gridCol w="764407">
                  <a:extLst>
                    <a:ext uri="{9D8B030D-6E8A-4147-A177-3AD203B41FA5}">
                      <a16:colId xmlns:a16="http://schemas.microsoft.com/office/drawing/2014/main" xmlns="" val="20001"/>
                    </a:ext>
                  </a:extLst>
                </a:gridCol>
                <a:gridCol w="764407">
                  <a:extLst>
                    <a:ext uri="{9D8B030D-6E8A-4147-A177-3AD203B41FA5}">
                      <a16:colId xmlns:a16="http://schemas.microsoft.com/office/drawing/2014/main" xmlns="" val="20002"/>
                    </a:ext>
                  </a:extLst>
                </a:gridCol>
                <a:gridCol w="764407">
                  <a:extLst>
                    <a:ext uri="{9D8B030D-6E8A-4147-A177-3AD203B41FA5}">
                      <a16:colId xmlns:a16="http://schemas.microsoft.com/office/drawing/2014/main" xmlns="" val="20003"/>
                    </a:ext>
                  </a:extLst>
                </a:gridCol>
                <a:gridCol w="764407">
                  <a:extLst>
                    <a:ext uri="{9D8B030D-6E8A-4147-A177-3AD203B41FA5}">
                      <a16:colId xmlns:a16="http://schemas.microsoft.com/office/drawing/2014/main" xmlns="" val="20004"/>
                    </a:ext>
                  </a:extLst>
                </a:gridCol>
                <a:gridCol w="764407">
                  <a:extLst>
                    <a:ext uri="{9D8B030D-6E8A-4147-A177-3AD203B41FA5}">
                      <a16:colId xmlns:a16="http://schemas.microsoft.com/office/drawing/2014/main" xmlns="" val="20005"/>
                    </a:ext>
                  </a:extLst>
                </a:gridCol>
              </a:tblGrid>
              <a:tr h="167508">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it-IT" sz="900" b="0" dirty="0">
                          <a:solidFill>
                            <a:schemeClr val="tx1"/>
                          </a:solidFill>
                        </a:rPr>
                        <a:t>2%</a:t>
                      </a: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it-IT" sz="900" b="0" dirty="0">
                          <a:solidFill>
                            <a:schemeClr val="tx1"/>
                          </a:solidFill>
                        </a:rPr>
                        <a:t>2%</a:t>
                      </a: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it-IT" sz="900" b="0" dirty="0">
                          <a:solidFill>
                            <a:schemeClr val="tx1"/>
                          </a:solidFill>
                        </a:rPr>
                        <a:t>2%</a:t>
                      </a: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it-IT" sz="900" b="0" dirty="0">
                          <a:solidFill>
                            <a:schemeClr val="tx1"/>
                          </a:solidFill>
                        </a:rPr>
                        <a:t>2%</a:t>
                      </a: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it-IT" sz="900" b="0" dirty="0">
                          <a:solidFill>
                            <a:schemeClr val="tx1"/>
                          </a:solidFill>
                        </a:rPr>
                        <a:t>2%</a:t>
                      </a: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it-IT" sz="900" b="0" dirty="0">
                          <a:solidFill>
                            <a:schemeClr val="tx1"/>
                          </a:solidFill>
                        </a:rPr>
                        <a:t>2%</a:t>
                      </a:r>
                    </a:p>
                  </a:txBody>
                  <a:tcPr>
                    <a:lnL w="12700" cmpd="sng">
                      <a:solidFill>
                        <a:sysClr val="window" lastClr="FFFFFF"/>
                      </a:solidFill>
                    </a:lnL>
                    <a:lnR w="12700" cmpd="sng">
                      <a:solidFill>
                        <a:sysClr val="window" lastClr="FFFFFF"/>
                      </a:solidFill>
                    </a:lnR>
                    <a:lnT w="12700" cap="flat" cmpd="sng" algn="ctr">
                      <a:solidFill>
                        <a:sysClr val="windowText" lastClr="000000"/>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6750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it-IT" sz="900" b="0" dirty="0">
                          <a:solidFill>
                            <a:schemeClr val="tx1"/>
                          </a:solidFill>
                        </a:rPr>
                        <a:t>6%</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it-IT" sz="900" b="0" dirty="0">
                          <a:solidFill>
                            <a:schemeClr val="tx1"/>
                          </a:solidFill>
                        </a:rPr>
                        <a:t>6%</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it-IT" sz="900" b="0" dirty="0">
                          <a:solidFill>
                            <a:schemeClr val="tx1"/>
                          </a:solidFill>
                        </a:rPr>
                        <a:t>6%</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it-IT" sz="900" b="0" dirty="0">
                          <a:solidFill>
                            <a:schemeClr val="tx1"/>
                          </a:solidFill>
                        </a:rPr>
                        <a:t>6%</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it-IT" sz="900" b="0" dirty="0">
                          <a:solidFill>
                            <a:schemeClr val="tx1"/>
                          </a:solidFill>
                        </a:rPr>
                        <a:t>6%</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it-IT" sz="900" b="0" dirty="0">
                          <a:solidFill>
                            <a:schemeClr val="tx1"/>
                          </a:solidFill>
                        </a:rPr>
                        <a:t>6%</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16750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it-IT" sz="900" b="0" dirty="0">
                          <a:solidFill>
                            <a:schemeClr val="tx1"/>
                          </a:solidFill>
                        </a:rPr>
                        <a:t>7%</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it-IT" sz="900" b="0" dirty="0">
                          <a:solidFill>
                            <a:schemeClr val="tx1"/>
                          </a:solidFill>
                        </a:rPr>
                        <a:t>5%</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900" b="0" dirty="0">
                          <a:solidFill>
                            <a:schemeClr val="tx1"/>
                          </a:solidFill>
                        </a:rPr>
                        <a:t>5%</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900" b="0" dirty="0">
                          <a:solidFill>
                            <a:schemeClr val="tx1"/>
                          </a:solidFill>
                        </a:rPr>
                        <a:t>5%</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900" b="0" dirty="0">
                          <a:solidFill>
                            <a:schemeClr val="tx1"/>
                          </a:solidFill>
                        </a:rPr>
                        <a:t>5%</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900" b="0" dirty="0">
                          <a:solidFill>
                            <a:schemeClr val="tx1"/>
                          </a:solidFill>
                        </a:rPr>
                        <a:t>5%</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sp>
        <p:nvSpPr>
          <p:cNvPr id="43" name="Rectangle 42"/>
          <p:cNvSpPr/>
          <p:nvPr/>
        </p:nvSpPr>
        <p:spPr bwMode="gray">
          <a:xfrm>
            <a:off x="358775" y="5134334"/>
            <a:ext cx="2030464" cy="232799"/>
          </a:xfrm>
          <a:prstGeom prst="rect">
            <a:avLst/>
          </a:prstGeom>
          <a:noFill/>
          <a:ln w="19050" algn="ctr">
            <a:noFill/>
            <a:miter lim="800000"/>
            <a:headEnd/>
            <a:tailEnd/>
          </a:ln>
        </p:spPr>
        <p:txBody>
          <a:bodyPr wrap="square" lIns="88900" tIns="88900" rIns="88900" bIns="88900" rtlCol="0" anchor="ctr"/>
          <a:lstStyle/>
          <a:p>
            <a:pPr defTabSz="914400" eaLnBrk="0" fontAlgn="base" hangingPunct="0">
              <a:lnSpc>
                <a:spcPct val="106000"/>
              </a:lnSpc>
              <a:spcBef>
                <a:spcPct val="0"/>
              </a:spcBef>
              <a:spcAft>
                <a:spcPct val="0"/>
              </a:spcAft>
              <a:buFont typeface="Wingdings 2" pitchFamily="18" charset="2"/>
              <a:buNone/>
            </a:pPr>
            <a:r>
              <a:rPr lang="it-IT" sz="900" dirty="0">
                <a:solidFill>
                  <a:prstClr val="black"/>
                </a:solidFill>
                <a:latin typeface="Verdana" panose="020B0604030504040204" pitchFamily="34" charset="0"/>
              </a:rPr>
              <a:t>% sul Valore della produzione</a:t>
            </a:r>
          </a:p>
        </p:txBody>
      </p:sp>
      <p:graphicFrame>
        <p:nvGraphicFramePr>
          <p:cNvPr id="44" name="Object 10"/>
          <p:cNvGraphicFramePr>
            <a:graphicFrameLocks/>
          </p:cNvGraphicFramePr>
          <p:nvPr>
            <p:custDataLst>
              <p:tags r:id="rId5"/>
            </p:custDataLst>
            <p:extLst/>
          </p:nvPr>
        </p:nvGraphicFramePr>
        <p:xfrm>
          <a:off x="228600" y="2628900"/>
          <a:ext cx="4838823" cy="2295361"/>
        </p:xfrm>
        <a:graphic>
          <a:graphicData uri="http://schemas.openxmlformats.org/presentationml/2006/ole">
            <mc:AlternateContent xmlns:mc="http://schemas.openxmlformats.org/markup-compatibility/2006">
              <mc:Choice xmlns:v="urn:schemas-microsoft-com:vml" Requires="v">
                <p:oleObj spid="_x0000_s22581" name="Chart" r:id="rId34" imgW="4838823" imgH="2295361" progId="MSGraph.Chart.8">
                  <p:embed followColorScheme="full"/>
                </p:oleObj>
              </mc:Choice>
              <mc:Fallback>
                <p:oleObj name="Chart" r:id="rId34" imgW="4838823" imgH="2295361" progId="MSGraph.Chart.8">
                  <p:embed followColorScheme="full"/>
                  <p:pic>
                    <p:nvPicPr>
                      <p:cNvPr id="0" name=""/>
                      <p:cNvPicPr>
                        <a:picLocks noChangeArrowheads="1"/>
                      </p:cNvPicPr>
                      <p:nvPr/>
                    </p:nvPicPr>
                    <p:blipFill>
                      <a:blip r:embed="rId35"/>
                      <a:srcRect/>
                      <a:stretch>
                        <a:fillRect/>
                      </a:stretch>
                    </p:blipFill>
                    <p:spPr bwMode="auto">
                      <a:xfrm>
                        <a:off x="228600" y="2628900"/>
                        <a:ext cx="4838823" cy="229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7" name="Straight Connector 46"/>
          <p:cNvCxnSpPr/>
          <p:nvPr>
            <p:custDataLst>
              <p:tags r:id="rId6"/>
            </p:custDataLst>
          </p:nvPr>
        </p:nvCxnSpPr>
        <p:spPr bwMode="auto">
          <a:xfrm>
            <a:off x="4576763" y="2386013"/>
            <a:ext cx="0" cy="152400"/>
          </a:xfrm>
          <a:prstGeom prst="line">
            <a:avLst/>
          </a:prstGeom>
          <a:ln w="635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custDataLst>
              <p:tags r:id="rId7"/>
            </p:custDataLst>
          </p:nvPr>
        </p:nvCxnSpPr>
        <p:spPr bwMode="auto">
          <a:xfrm>
            <a:off x="738188" y="2386013"/>
            <a:ext cx="3838575" cy="0"/>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custDataLst>
              <p:tags r:id="rId8"/>
            </p:custDataLst>
          </p:nvPr>
        </p:nvCxnSpPr>
        <p:spPr bwMode="auto">
          <a:xfrm flipV="1">
            <a:off x="738188" y="2386013"/>
            <a:ext cx="0" cy="342900"/>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5" name="Text Placeholder 18"/>
          <p:cNvSpPr>
            <a:spLocks noGrp="1"/>
          </p:cNvSpPr>
          <p:nvPr>
            <p:custDataLst>
              <p:tags r:id="rId9"/>
            </p:custDataLst>
          </p:nvPr>
        </p:nvSpPr>
        <p:spPr bwMode="gray">
          <a:xfrm>
            <a:off x="587375" y="2767013"/>
            <a:ext cx="3032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7463" tIns="0" rIns="17463"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EA81EBBB-902F-439B-80E6-60C26FDF80EB}" type="datetime' ''''5''''9''''''''''''''''''5'''''''''''''''''''' '">
              <a:rPr lang="en-US" altLang="en-US" sz="800">
                <a:ea typeface="Verdana" panose="020B0604030504040204" pitchFamily="34" charset="0"/>
                <a:cs typeface="Verdana" panose="020B0604030504040204" pitchFamily="34" charset="0"/>
                <a:sym typeface="Verdana" panose="020B0604030504040204" pitchFamily="34" charset="0"/>
              </a:rPr>
              <a:pPr/>
              <a:t> 595 </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62" name="Text Placeholder 18"/>
          <p:cNvSpPr>
            <a:spLocks noGrp="1"/>
          </p:cNvSpPr>
          <p:nvPr>
            <p:custDataLst>
              <p:tags r:id="rId10"/>
            </p:custDataLst>
          </p:nvPr>
        </p:nvSpPr>
        <p:spPr bwMode="auto">
          <a:xfrm>
            <a:off x="1316038" y="4911725"/>
            <a:ext cx="3794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D534F082-2638-400F-A6E8-612BA6ADE5AB}" type="datetime'''D''e''c''''''''''-''''1''''''''''''''''''''''7'''''''''''''">
              <a:rPr lang="en-US" altLang="en-US" sz="800">
                <a:ea typeface="Verdana" panose="020B0604030504040204" pitchFamily="34" charset="0"/>
                <a:cs typeface="Verdana" panose="020B0604030504040204" pitchFamily="34" charset="0"/>
                <a:sym typeface="Verdana" panose="020B0604030504040204" pitchFamily="34" charset="0"/>
              </a:rPr>
              <a:pPr/>
              <a:t>Dec-17</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63" name="Text Placeholder 18"/>
          <p:cNvSpPr>
            <a:spLocks noGrp="1"/>
          </p:cNvSpPr>
          <p:nvPr>
            <p:custDataLst>
              <p:tags r:id="rId11"/>
            </p:custDataLst>
          </p:nvPr>
        </p:nvSpPr>
        <p:spPr bwMode="gray">
          <a:xfrm>
            <a:off x="1303338" y="2738438"/>
            <a:ext cx="4048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7463" tIns="0" rIns="17463"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2376B026-FDB9-4DAF-A704-0B5EFA872361}" type="datetime' ''2''''''''''''''.''01''5'''''''''' '''''">
              <a:rPr lang="en-US" altLang="en-US" sz="800">
                <a:ea typeface="Verdana" panose="020B0604030504040204" pitchFamily="34" charset="0"/>
                <a:cs typeface="Verdana" panose="020B0604030504040204" pitchFamily="34" charset="0"/>
                <a:sym typeface="Verdana" panose="020B0604030504040204" pitchFamily="34" charset="0"/>
              </a:rPr>
              <a:pPr/>
              <a:t> 2.015 </a:t>
            </a:fld>
            <a:endParaRPr lang="en-US" altLang="it-IT" sz="800" dirty="0">
              <a:ea typeface="Verdana" panose="020B0604030504040204" pitchFamily="34" charset="0"/>
              <a:cs typeface="Verdana" panose="020B0604030504040204" pitchFamily="34" charset="0"/>
              <a:sym typeface="Verdana" panose="020B0604030504040204" pitchFamily="34" charset="0"/>
            </a:endParaRPr>
          </a:p>
        </p:txBody>
      </p:sp>
      <p:sp>
        <p:nvSpPr>
          <p:cNvPr id="72" name="Text Placeholder 2"/>
          <p:cNvSpPr>
            <a:spLocks noGrp="1"/>
          </p:cNvSpPr>
          <p:nvPr>
            <p:custDataLst>
              <p:tags r:id="rId12"/>
            </p:custDataLst>
          </p:nvPr>
        </p:nvSpPr>
        <p:spPr bwMode="gray">
          <a:xfrm>
            <a:off x="1274763" y="4183063"/>
            <a:ext cx="460375" cy="122238"/>
          </a:xfrm>
          <a:prstGeom prst="rect">
            <a:avLst/>
          </a:prstGeom>
          <a:solidFill>
            <a:srgbClr val="86BC25"/>
          </a:solidFill>
        </p:spPr>
        <p:txBody>
          <a:bodyPr vert="horz" wrap="none" lIns="17463" tIns="0" rIns="17463"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Unicode MS" panose="020B0604020202020204" pitchFamily="34" charset="-12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Unicode MS" panose="020B0604020202020204" pitchFamily="34" charset="-12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Unicode MS" panose="020B0604020202020204" pitchFamily="34" charset="-12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Unicode MS" panose="020B0604020202020204" pitchFamily="34" charset="-12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Unicode MS" panose="020B0604020202020204" pitchFamily="34" charset="-12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3CCBBDB2-948B-4BC8-8FAF-6DCC82B44CB5}" type="datetime''''''''''''''''' ''(3''''''''''''''.''''1''''5''''''9'')'">
              <a:rPr lang="en-US" altLang="en-US" sz="80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marL="0" indent="0" algn="ctr">
                <a:lnSpc>
                  <a:spcPct val="100000"/>
                </a:lnSpc>
                <a:spcBef>
                  <a:spcPct val="0"/>
                </a:spcBef>
                <a:spcAft>
                  <a:spcPct val="0"/>
                </a:spcAft>
                <a:buNone/>
              </a:pPr>
              <a:t> (3.159)</a:t>
            </a:fld>
            <a:endParaRPr lang="en-US" sz="800" dirty="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64" name="Text Placeholder 18"/>
          <p:cNvSpPr>
            <a:spLocks noGrp="1"/>
          </p:cNvSpPr>
          <p:nvPr>
            <p:custDataLst>
              <p:tags r:id="rId13"/>
            </p:custDataLst>
          </p:nvPr>
        </p:nvSpPr>
        <p:spPr bwMode="auto">
          <a:xfrm>
            <a:off x="549275" y="4911725"/>
            <a:ext cx="3794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7BA96D3D-16C7-4EFF-A4AD-688A8078723C}" type="datetime'''''''''De''''''''c''''-''''''''''16'''''''''''">
              <a:rPr lang="en-US" altLang="en-US" sz="800">
                <a:ea typeface="Verdana" panose="020B0604030504040204" pitchFamily="34" charset="0"/>
                <a:cs typeface="Verdana" panose="020B0604030504040204" pitchFamily="34" charset="0"/>
                <a:sym typeface="Verdana" panose="020B0604030504040204" pitchFamily="34" charset="0"/>
              </a:rPr>
              <a:pPr/>
              <a:t>Dec-16</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9" name="Text Placeholder 18"/>
          <p:cNvSpPr>
            <a:spLocks noGrp="1"/>
          </p:cNvSpPr>
          <p:nvPr>
            <p:custDataLst>
              <p:tags r:id="rId14"/>
            </p:custDataLst>
          </p:nvPr>
        </p:nvSpPr>
        <p:spPr bwMode="auto">
          <a:xfrm>
            <a:off x="2082800" y="4911725"/>
            <a:ext cx="3794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731B10B9-867A-4619-824D-89E0EA7B41ED}" type="datetime'''''''''''''''''D''''e''''''c''''''''-''''1''''''''''8'''''">
              <a:rPr lang="en-US" altLang="en-US" sz="800">
                <a:ea typeface="Verdana" panose="020B0604030504040204" pitchFamily="34" charset="0"/>
                <a:cs typeface="Verdana" panose="020B0604030504040204" pitchFamily="34" charset="0"/>
                <a:sym typeface="Verdana" panose="020B0604030504040204" pitchFamily="34" charset="0"/>
              </a:rPr>
              <a:pPr/>
              <a:t>Dec-18</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0" name="Text Placeholder 18"/>
          <p:cNvSpPr>
            <a:spLocks noGrp="1"/>
          </p:cNvSpPr>
          <p:nvPr>
            <p:custDataLst>
              <p:tags r:id="rId15"/>
            </p:custDataLst>
          </p:nvPr>
        </p:nvSpPr>
        <p:spPr bwMode="gray">
          <a:xfrm>
            <a:off x="2070100" y="2671763"/>
            <a:ext cx="4048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7463" tIns="0" rIns="17463"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D1204AA5-7655-4EAD-8CAB-503D47E542CC}" type="datetime' ''''''''''2''''''''''.''''''''''''''''0''''''0''''4 '''''''">
              <a:rPr lang="en-US" altLang="en-US" sz="800">
                <a:ea typeface="Verdana" panose="020B0604030504040204" pitchFamily="34" charset="0"/>
                <a:cs typeface="Verdana" panose="020B0604030504040204" pitchFamily="34" charset="0"/>
                <a:sym typeface="Verdana" panose="020B0604030504040204" pitchFamily="34" charset="0"/>
              </a:rPr>
              <a:pPr/>
              <a:t> 2.004 </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60" name="Text Placeholder 18"/>
          <p:cNvSpPr>
            <a:spLocks noGrp="1"/>
          </p:cNvSpPr>
          <p:nvPr>
            <p:custDataLst>
              <p:tags r:id="rId16"/>
            </p:custDataLst>
          </p:nvPr>
        </p:nvSpPr>
        <p:spPr bwMode="gray">
          <a:xfrm>
            <a:off x="2841625" y="2624138"/>
            <a:ext cx="4048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7463" tIns="0" rIns="17463"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BA1A7B5B-EA6D-4B1E-822F-E6125E067EB8}" type="datetime''''''''''''''''' 2.''''''''''''''1''''''''1''''''''''''''2 '''">
              <a:rPr lang="en-US" altLang="en-US" sz="800">
                <a:ea typeface="Verdana" panose="020B0604030504040204" pitchFamily="34" charset="0"/>
                <a:cs typeface="Verdana" panose="020B0604030504040204" pitchFamily="34" charset="0"/>
                <a:sym typeface="Verdana" panose="020B0604030504040204" pitchFamily="34" charset="0"/>
              </a:rPr>
              <a:pPr/>
              <a:t> 2.112 </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8" name="Text Placeholder 18"/>
          <p:cNvSpPr>
            <a:spLocks noGrp="1"/>
          </p:cNvSpPr>
          <p:nvPr>
            <p:custDataLst>
              <p:tags r:id="rId17"/>
            </p:custDataLst>
          </p:nvPr>
        </p:nvSpPr>
        <p:spPr bwMode="auto">
          <a:xfrm>
            <a:off x="2312988" y="2308225"/>
            <a:ext cx="690563" cy="155575"/>
          </a:xfrm>
          <a:prstGeom prst="ellipse">
            <a:avLst/>
          </a:prstGeom>
          <a:solidFill>
            <a:srgbClr val="FFFFFF"/>
          </a:solidFill>
          <a:ln w="9525">
            <a:solidFill>
              <a:schemeClr val="tx1"/>
            </a:solidFill>
            <a:miter lim="800000"/>
            <a:headEnd/>
            <a:tailEnd/>
          </a:ln>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lnSpc>
                <a:spcPct val="90000"/>
              </a:lnSpc>
              <a:spcAft>
                <a:spcPct val="0"/>
              </a:spcAft>
            </a:pPr>
            <a:fld id="{0AA637BF-32F8-465F-8A5B-6BE4EC68FF4C}" type="datetime'''''+'' ''''''''1''''.6''7''''''6'''''''''' '''''''''''''''">
              <a:rPr lang="en-US" altLang="en-US" sz="800" b="1">
                <a:ea typeface="Verdana" panose="020B0604030504040204" pitchFamily="34" charset="0"/>
                <a:cs typeface="Verdana" panose="020B0604030504040204" pitchFamily="34" charset="0"/>
                <a:sym typeface="Verdana" panose="020B0604030504040204" pitchFamily="34" charset="0"/>
              </a:rPr>
              <a:pPr/>
              <a:t>+ 1.676 </a:t>
            </a:fld>
            <a:endParaRPr lang="en-US" altLang="it-IT" sz="800" b="1">
              <a:ea typeface="Verdana" panose="020B0604030504040204" pitchFamily="34" charset="0"/>
              <a:cs typeface="Verdana" panose="020B0604030504040204" pitchFamily="34" charset="0"/>
              <a:sym typeface="Verdana" panose="020B0604030504040204" pitchFamily="34" charset="0"/>
            </a:endParaRPr>
          </a:p>
        </p:txBody>
      </p:sp>
      <p:sp>
        <p:nvSpPr>
          <p:cNvPr id="51" name="Text Placeholder 18"/>
          <p:cNvSpPr>
            <a:spLocks noGrp="1"/>
          </p:cNvSpPr>
          <p:nvPr>
            <p:custDataLst>
              <p:tags r:id="rId18"/>
            </p:custDataLst>
          </p:nvPr>
        </p:nvSpPr>
        <p:spPr bwMode="auto">
          <a:xfrm>
            <a:off x="4387850" y="4911725"/>
            <a:ext cx="3794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2D17E20C-07CC-4249-B32F-438086BC7084}" type="datetime'''''''''D''''''''''''''''''''ec''''''''''''-2''''''''1'''''">
              <a:rPr lang="en-US" altLang="en-US" sz="800">
                <a:ea typeface="Verdana" panose="020B0604030504040204" pitchFamily="34" charset="0"/>
                <a:cs typeface="Verdana" panose="020B0604030504040204" pitchFamily="34" charset="0"/>
                <a:sym typeface="Verdana" panose="020B0604030504040204" pitchFamily="34" charset="0"/>
              </a:rPr>
              <a:pPr/>
              <a:t>Dec-21</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7" name="Text Placeholder 18"/>
          <p:cNvSpPr>
            <a:spLocks noGrp="1"/>
          </p:cNvSpPr>
          <p:nvPr>
            <p:custDataLst>
              <p:tags r:id="rId19"/>
            </p:custDataLst>
          </p:nvPr>
        </p:nvSpPr>
        <p:spPr bwMode="gray">
          <a:xfrm>
            <a:off x="4375150" y="2576513"/>
            <a:ext cx="4048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7463" tIns="0" rIns="17463"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05145238-7DC9-4C8B-A01B-755E095FE7BF}" type="datetime''''''''''''''''''' ''''''2''''''''.27''''1 '''''''''''''''''''">
              <a:rPr lang="en-US" altLang="en-US" sz="800">
                <a:ea typeface="Verdana" panose="020B0604030504040204" pitchFamily="34" charset="0"/>
                <a:cs typeface="Verdana" panose="020B0604030504040204" pitchFamily="34" charset="0"/>
                <a:sym typeface="Verdana" panose="020B0604030504040204" pitchFamily="34" charset="0"/>
              </a:rPr>
              <a:pPr/>
              <a:t> 2.271 </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56" name="Text Placeholder 18"/>
          <p:cNvSpPr>
            <a:spLocks noGrp="1"/>
          </p:cNvSpPr>
          <p:nvPr>
            <p:custDataLst>
              <p:tags r:id="rId20"/>
            </p:custDataLst>
          </p:nvPr>
        </p:nvSpPr>
        <p:spPr bwMode="auto">
          <a:xfrm>
            <a:off x="2854325" y="4911725"/>
            <a:ext cx="3794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9362E71A-B013-4319-8702-291B712B8DC9}" type="datetime'''''''''''''''''''D''ec''''''''-1''''''''''9'''''''''''">
              <a:rPr lang="en-US" altLang="en-US" sz="800">
                <a:ea typeface="Verdana" panose="020B0604030504040204" pitchFamily="34" charset="0"/>
                <a:cs typeface="Verdana" panose="020B0604030504040204" pitchFamily="34" charset="0"/>
                <a:sym typeface="Verdana" panose="020B0604030504040204" pitchFamily="34" charset="0"/>
              </a:rPr>
              <a:pPr/>
              <a:t>Dec-19</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8" name="Text Placeholder 18"/>
          <p:cNvSpPr>
            <a:spLocks noGrp="1"/>
          </p:cNvSpPr>
          <p:nvPr>
            <p:custDataLst>
              <p:tags r:id="rId21"/>
            </p:custDataLst>
          </p:nvPr>
        </p:nvSpPr>
        <p:spPr bwMode="gray">
          <a:xfrm>
            <a:off x="3608388" y="2595563"/>
            <a:ext cx="4048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7463" tIns="0" rIns="17463" bIns="0" anchor="b"/>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EBA36CDA-0AD5-40AA-BF81-CF45CC6D9658}" type="datetime' ''''2''''''''''''''''''.''21''5'''''''''''' '''''''''">
              <a:rPr lang="en-US" altLang="en-US" sz="800">
                <a:ea typeface="Verdana" panose="020B0604030504040204" pitchFamily="34" charset="0"/>
                <a:cs typeface="Verdana" panose="020B0604030504040204" pitchFamily="34" charset="0"/>
                <a:sym typeface="Verdana" panose="020B0604030504040204" pitchFamily="34" charset="0"/>
              </a:rPr>
              <a:pPr/>
              <a:t> 2.215 </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73" name="Text Placeholder 2"/>
          <p:cNvSpPr>
            <a:spLocks noGrp="1"/>
          </p:cNvSpPr>
          <p:nvPr>
            <p:custDataLst>
              <p:tags r:id="rId22"/>
            </p:custDataLst>
          </p:nvPr>
        </p:nvSpPr>
        <p:spPr bwMode="gray">
          <a:xfrm>
            <a:off x="3579813" y="4230688"/>
            <a:ext cx="460375" cy="122238"/>
          </a:xfrm>
          <a:prstGeom prst="rect">
            <a:avLst/>
          </a:prstGeom>
          <a:solidFill>
            <a:srgbClr val="86BC25"/>
          </a:solidFill>
        </p:spPr>
        <p:txBody>
          <a:bodyPr vert="horz" wrap="none" lIns="17463" tIns="0" rIns="17463"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Unicode MS" panose="020B0604020202020204" pitchFamily="34" charset="-12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Unicode MS" panose="020B0604020202020204" pitchFamily="34" charset="-12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Unicode MS" panose="020B0604020202020204" pitchFamily="34" charset="-12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Unicode MS" panose="020B0604020202020204" pitchFamily="34" charset="-12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Unicode MS" panose="020B0604020202020204" pitchFamily="34" charset="-12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37A48663-53F3-4687-92F8-EAD8148B4092}" type="datetime''''''''' ''(''3''''''''''''''''''''.''''6''3''''''2'''''''')'">
              <a:rPr lang="en-US" altLang="en-US" sz="80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marL="0" indent="0" algn="ctr">
                <a:lnSpc>
                  <a:spcPct val="100000"/>
                </a:lnSpc>
                <a:spcBef>
                  <a:spcPct val="0"/>
                </a:spcBef>
                <a:spcAft>
                  <a:spcPct val="0"/>
                </a:spcAft>
                <a:buNone/>
              </a:pPr>
              <a:t> (3.632)</a:t>
            </a:fld>
            <a:endParaRPr lang="en-US" sz="800" dirty="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55" name="Text Placeholder 18"/>
          <p:cNvSpPr>
            <a:spLocks noGrp="1"/>
          </p:cNvSpPr>
          <p:nvPr>
            <p:custDataLst>
              <p:tags r:id="rId23"/>
            </p:custDataLst>
          </p:nvPr>
        </p:nvSpPr>
        <p:spPr bwMode="auto">
          <a:xfrm>
            <a:off x="3621088" y="4911725"/>
            <a:ext cx="3794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097B1C92-48A5-49C6-B9F1-32014F7AD017}" type="datetime'''''''D''''e''''''''''''''''c''''''''-''20'''''''''">
              <a:rPr lang="en-US" altLang="en-US" sz="800">
                <a:ea typeface="Verdana" panose="020B0604030504040204" pitchFamily="34" charset="0"/>
                <a:cs typeface="Verdana" panose="020B0604030504040204" pitchFamily="34" charset="0"/>
                <a:sym typeface="Verdana" panose="020B0604030504040204" pitchFamily="34" charset="0"/>
              </a:rPr>
              <a:pPr/>
              <a:t>Dec-20</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68" name="Rectangle 24"/>
          <p:cNvSpPr>
            <a:spLocks noChangeArrowheads="1"/>
          </p:cNvSpPr>
          <p:nvPr>
            <p:custDataLst>
              <p:tags r:id="rId24"/>
            </p:custDataLst>
          </p:nvPr>
        </p:nvSpPr>
        <p:spPr bwMode="auto">
          <a:xfrm>
            <a:off x="3794125" y="1905000"/>
            <a:ext cx="142875" cy="106363"/>
          </a:xfrm>
          <a:prstGeom prst="rect">
            <a:avLst/>
          </a:prstGeom>
          <a:solidFill>
            <a:srgbClr val="046A38"/>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67" name="Rectangle 23"/>
          <p:cNvSpPr>
            <a:spLocks noChangeArrowheads="1"/>
          </p:cNvSpPr>
          <p:nvPr>
            <p:custDataLst>
              <p:tags r:id="rId25"/>
            </p:custDataLst>
          </p:nvPr>
        </p:nvSpPr>
        <p:spPr bwMode="auto">
          <a:xfrm>
            <a:off x="3794125" y="1731963"/>
            <a:ext cx="142875" cy="106363"/>
          </a:xfrm>
          <a:prstGeom prst="rect">
            <a:avLst/>
          </a:prstGeom>
          <a:solidFill>
            <a:srgbClr val="0076A8"/>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66" name="Rectangle 25"/>
          <p:cNvSpPr>
            <a:spLocks noChangeArrowheads="1"/>
          </p:cNvSpPr>
          <p:nvPr>
            <p:custDataLst>
              <p:tags r:id="rId26"/>
            </p:custDataLst>
          </p:nvPr>
        </p:nvSpPr>
        <p:spPr bwMode="auto">
          <a:xfrm>
            <a:off x="3794125" y="2078038"/>
            <a:ext cx="142875" cy="106363"/>
          </a:xfrm>
          <a:prstGeom prst="rect">
            <a:avLst/>
          </a:prstGeom>
          <a:solidFill>
            <a:srgbClr val="86BC25"/>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88900" tIns="88900" rIns="88900" bIns="88900" anchor="ct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a:lnSpc>
                <a:spcPct val="106000"/>
              </a:lnSpc>
              <a:buFont typeface="Wingdings 2" panose="05020102010507070707" pitchFamily="18" charset="2"/>
              <a:buNone/>
            </a:pPr>
            <a:endParaRPr lang="en-US" altLang="en-US" sz="1600" b="1">
              <a:solidFill>
                <a:schemeClr val="bg1"/>
              </a:solidFill>
            </a:endParaRPr>
          </a:p>
        </p:txBody>
      </p:sp>
      <p:sp>
        <p:nvSpPr>
          <p:cNvPr id="70" name="Text Placeholder 18"/>
          <p:cNvSpPr>
            <a:spLocks noGrp="1"/>
          </p:cNvSpPr>
          <p:nvPr>
            <p:custDataLst>
              <p:tags r:id="rId27"/>
            </p:custDataLst>
          </p:nvPr>
        </p:nvSpPr>
        <p:spPr bwMode="auto">
          <a:xfrm>
            <a:off x="3987800" y="2073275"/>
            <a:ext cx="8413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1769408B-260B-444E-83F9-8DE2A99C2B62}" type="datetime'D''''e''b''. ''''''V''s'' forn''i''t''''''''o''r''i'''''''">
              <a:rPr lang="en-US" altLang="en-US" sz="800">
                <a:ea typeface="Verdana" panose="020B0604030504040204" pitchFamily="34" charset="0"/>
                <a:cs typeface="Verdana" panose="020B0604030504040204" pitchFamily="34" charset="0"/>
                <a:sym typeface="Verdana" panose="020B0604030504040204" pitchFamily="34" charset="0"/>
              </a:rPr>
              <a:pPr/>
              <a:t>Deb. Vs fornitori</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71" name="Text Placeholder 18"/>
          <p:cNvSpPr>
            <a:spLocks noGrp="1"/>
          </p:cNvSpPr>
          <p:nvPr>
            <p:custDataLst>
              <p:tags r:id="rId28"/>
            </p:custDataLst>
          </p:nvPr>
        </p:nvSpPr>
        <p:spPr bwMode="auto">
          <a:xfrm>
            <a:off x="3987800" y="1900238"/>
            <a:ext cx="7635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3F6FD606-5E69-41FA-A88C-56C55BC20FAC}" type="datetime'C''''r''''''e''''d''.'' vs'''' ''''cl''''''i''''e''n''t''''i'">
              <a:rPr lang="en-US" altLang="en-US" sz="800">
                <a:ea typeface="Verdana" panose="020B0604030504040204" pitchFamily="34" charset="0"/>
                <a:cs typeface="Verdana" panose="020B0604030504040204" pitchFamily="34" charset="0"/>
                <a:sym typeface="Verdana" panose="020B0604030504040204" pitchFamily="34" charset="0"/>
              </a:rPr>
              <a:pPr/>
              <a:t>Cred. vs clienti</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69" name="Text Placeholder 18"/>
          <p:cNvSpPr>
            <a:spLocks noGrp="1"/>
          </p:cNvSpPr>
          <p:nvPr>
            <p:custDataLst>
              <p:tags r:id="rId29"/>
            </p:custDataLst>
          </p:nvPr>
        </p:nvSpPr>
        <p:spPr bwMode="auto">
          <a:xfrm>
            <a:off x="3987800" y="1727200"/>
            <a:ext cx="56356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spcAft>
                <a:spcPct val="0"/>
              </a:spcAft>
            </a:pPr>
            <a:fld id="{A528B637-0133-48C6-8FA0-6DDB2A613AD2}" type="datetime'''''''R''''''''''''''''i''''''''''''ma''ne''n''ze'''''''''">
              <a:rPr lang="en-US" altLang="en-US" sz="800">
                <a:ea typeface="Verdana" panose="020B0604030504040204" pitchFamily="34" charset="0"/>
                <a:cs typeface="Verdana" panose="020B0604030504040204" pitchFamily="34" charset="0"/>
                <a:sym typeface="Verdana" panose="020B0604030504040204" pitchFamily="34" charset="0"/>
              </a:rPr>
              <a:pPr/>
              <a:t>Rimanenze</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0"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41" name="TextBox 40"/>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3845661190"/>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604" name="think-cell Slide" r:id="rId39" imgW="493" imgH="493" progId="TCLayout.ActiveDocument.1">
                  <p:embed/>
                </p:oleObj>
              </mc:Choice>
              <mc:Fallback>
                <p:oleObj name="think-cell Slide" r:id="rId39" imgW="493" imgH="493" progId="TCLayout.ActiveDocument.1">
                  <p:embed/>
                  <p:pic>
                    <p:nvPicPr>
                      <p:cNvPr id="0" name=""/>
                      <p:cNvPicPr/>
                      <p:nvPr/>
                    </p:nvPicPr>
                    <p:blipFill>
                      <a:blip r:embed="rId40"/>
                      <a:stretch>
                        <a:fillRect/>
                      </a:stretch>
                    </p:blipFill>
                    <p:spPr>
                      <a:xfrm>
                        <a:off x="1588" y="1588"/>
                        <a:ext cx="1587" cy="1587"/>
                      </a:xfrm>
                      <a:prstGeom prst="rect">
                        <a:avLst/>
                      </a:prstGeom>
                    </p:spPr>
                  </p:pic>
                </p:oleObj>
              </mc:Fallback>
            </mc:AlternateContent>
          </a:graphicData>
        </a:graphic>
      </p:graphicFrame>
      <p:sp>
        <p:nvSpPr>
          <p:cNvPr id="4" name="Rectangle 3"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ct val="0"/>
              </a:spcBef>
              <a:spcAft>
                <a:spcPct val="0"/>
              </a:spcAft>
            </a:pPr>
            <a:endParaRPr lang="en-US" sz="800" b="1"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3" name="Rectangle 2" hidden="1"/>
          <p:cNvSpPr/>
          <p:nvPr>
            <p:custDataLst>
              <p:tags r:id="rId4"/>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lnSpc>
                <a:spcPct val="90000"/>
              </a:lnSpc>
              <a:defRPr/>
            </a:pPr>
            <a:endParaRPr lang="en-US" sz="800" b="1" dirty="0">
              <a:solidFill>
                <a:schemeClr val="bg1"/>
              </a:solidFill>
              <a:latin typeface="Arial" panose="020B0604020202020204" pitchFamily="34" charset="0"/>
              <a:sym typeface="Verdana" panose="020B0604030504040204" pitchFamily="34" charset="0"/>
            </a:endParaRPr>
          </a:p>
        </p:txBody>
      </p:sp>
      <p:sp>
        <p:nvSpPr>
          <p:cNvPr id="50180"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a:xfrm>
            <a:off x="257034" y="584345"/>
            <a:ext cx="9298445" cy="330055"/>
          </a:xfrm>
        </p:spPr>
        <p:txBody>
          <a:bodyPr>
            <a:normAutofit lnSpcReduction="10000"/>
          </a:bodyPr>
          <a:lstStyle/>
          <a:p>
            <a:r>
              <a:rPr lang="it-IT" dirty="0"/>
              <a:t>b) Stato Patrimoniale 2017-2021 – Dettaglio Stato Patrimoniale (3/3)</a:t>
            </a:r>
          </a:p>
        </p:txBody>
      </p:sp>
      <p:sp>
        <p:nvSpPr>
          <p:cNvPr id="42"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84</a:t>
            </a:fld>
            <a:endParaRPr lang="it-IT"/>
          </a:p>
        </p:txBody>
      </p:sp>
      <p:sp>
        <p:nvSpPr>
          <p:cNvPr id="43" name="TextBox 77"/>
          <p:cNvSpPr txBox="1">
            <a:spLocks noChangeArrowheads="1"/>
          </p:cNvSpPr>
          <p:nvPr/>
        </p:nvSpPr>
        <p:spPr bwMode="auto">
          <a:xfrm>
            <a:off x="370210" y="1278842"/>
            <a:ext cx="4887912"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883025" algn="r"/>
              </a:tabLst>
              <a:defRPr sz="1100" b="1">
                <a:solidFill>
                  <a:schemeClr val="tx1"/>
                </a:solidFill>
                <a:latin typeface="Arial" panose="020B0604020202020204" pitchFamily="34" charset="0"/>
                <a:cs typeface="Arial" panose="020B0604020202020204" pitchFamily="34" charset="0"/>
              </a:defRPr>
            </a:lvl1pPr>
            <a:lvl2pPr marL="742950" indent="-285750">
              <a:tabLst>
                <a:tab pos="3883025" algn="r"/>
              </a:tabLst>
              <a:defRPr sz="1100" b="1">
                <a:solidFill>
                  <a:schemeClr val="tx1"/>
                </a:solidFill>
                <a:latin typeface="Arial" panose="020B0604020202020204" pitchFamily="34" charset="0"/>
                <a:cs typeface="Arial" panose="020B0604020202020204" pitchFamily="34" charset="0"/>
              </a:defRPr>
            </a:lvl2pPr>
            <a:lvl3pPr marL="1143000" indent="-228600">
              <a:tabLst>
                <a:tab pos="3883025" algn="r"/>
              </a:tabLst>
              <a:defRPr sz="1100" b="1">
                <a:solidFill>
                  <a:schemeClr val="tx1"/>
                </a:solidFill>
                <a:latin typeface="Arial" panose="020B0604020202020204" pitchFamily="34" charset="0"/>
                <a:cs typeface="Arial" panose="020B0604020202020204" pitchFamily="34" charset="0"/>
              </a:defRPr>
            </a:lvl3pPr>
            <a:lvl4pPr marL="1600200" indent="-228600">
              <a:tabLst>
                <a:tab pos="3883025" algn="r"/>
              </a:tabLst>
              <a:defRPr sz="1100" b="1">
                <a:solidFill>
                  <a:schemeClr val="tx1"/>
                </a:solidFill>
                <a:latin typeface="Arial" panose="020B0604020202020204" pitchFamily="34" charset="0"/>
                <a:cs typeface="Arial" panose="020B0604020202020204" pitchFamily="34" charset="0"/>
              </a:defRPr>
            </a:lvl4pPr>
            <a:lvl5pPr marL="2057400" indent="-228600">
              <a:tabLst>
                <a:tab pos="3883025" algn="r"/>
              </a:tabLst>
              <a:defRPr sz="11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883025" algn="r"/>
              </a:tabLst>
              <a:defRPr sz="1100" b="1">
                <a:solidFill>
                  <a:schemeClr val="tx1"/>
                </a:solidFill>
                <a:latin typeface="Arial" panose="020B0604020202020204" pitchFamily="34" charset="0"/>
                <a:cs typeface="Arial" panose="020B0604020202020204" pitchFamily="34" charset="0"/>
              </a:defRPr>
            </a:lvl9pPr>
          </a:lstStyle>
          <a:p>
            <a:pPr defTabSz="989013" fontAlgn="base">
              <a:lnSpc>
                <a:spcPts val="1563"/>
              </a:lnSpc>
              <a:spcBef>
                <a:spcPts val="200"/>
              </a:spcBef>
              <a:spcAft>
                <a:spcPct val="0"/>
              </a:spcAft>
              <a:buSzPct val="100000"/>
              <a:buFont typeface="Arial" panose="020B0604020202020204" pitchFamily="34" charset="0"/>
              <a:buChar char="​"/>
              <a:defRPr/>
            </a:pPr>
            <a:r>
              <a:rPr lang="it-IT" altLang="it-IT" sz="900" dirty="0">
                <a:solidFill>
                  <a:prstClr val="black"/>
                </a:solidFill>
                <a:latin typeface="Verdana"/>
              </a:rPr>
              <a:t>Evoluzione Patrimonio Netto FY17-FY21 (€k)</a:t>
            </a:r>
          </a:p>
        </p:txBody>
      </p:sp>
      <p:sp>
        <p:nvSpPr>
          <p:cNvPr id="44" name="Content Placeholder 2"/>
          <p:cNvSpPr txBox="1">
            <a:spLocks/>
          </p:cNvSpPr>
          <p:nvPr/>
        </p:nvSpPr>
        <p:spPr bwMode="auto">
          <a:xfrm>
            <a:off x="5308599" y="1277374"/>
            <a:ext cx="3706814"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87313" defTabSz="989013">
              <a:defRPr>
                <a:solidFill>
                  <a:schemeClr val="tx1"/>
                </a:solidFill>
                <a:latin typeface="Verdana" panose="020B0604030504040204" pitchFamily="34" charset="0"/>
              </a:defRPr>
            </a:lvl1pPr>
            <a:lvl2pPr marL="742950" indent="-285750" defTabSz="989013">
              <a:defRPr>
                <a:solidFill>
                  <a:schemeClr val="tx1"/>
                </a:solidFill>
                <a:latin typeface="Verdana" panose="020B0604030504040204" pitchFamily="34" charset="0"/>
              </a:defRPr>
            </a:lvl2pPr>
            <a:lvl3pPr defTabSz="989013">
              <a:defRPr>
                <a:solidFill>
                  <a:schemeClr val="tx1"/>
                </a:solidFill>
                <a:latin typeface="Verdana" panose="020B0604030504040204" pitchFamily="34" charset="0"/>
              </a:defRPr>
            </a:lvl3pPr>
            <a:lvl4pPr marL="230188" indent="-119063" defTabSz="989013">
              <a:defRPr>
                <a:solidFill>
                  <a:schemeClr val="tx1"/>
                </a:solidFill>
                <a:latin typeface="Verdana" panose="020B0604030504040204" pitchFamily="34" charset="0"/>
              </a:defRPr>
            </a:lvl4pPr>
            <a:lvl5pPr marL="357188" indent="-176213" defTabSz="989013">
              <a:defRPr>
                <a:solidFill>
                  <a:schemeClr val="tx1"/>
                </a:solidFill>
                <a:latin typeface="Verdana" panose="020B0604030504040204" pitchFamily="34" charset="0"/>
              </a:defRPr>
            </a:lvl5pPr>
            <a:lvl6pPr marL="814388" indent="-176213" defTabSz="989013" eaLnBrk="0" fontAlgn="base" hangingPunct="0">
              <a:spcBef>
                <a:spcPct val="0"/>
              </a:spcBef>
              <a:spcAft>
                <a:spcPct val="0"/>
              </a:spcAft>
              <a:defRPr>
                <a:solidFill>
                  <a:schemeClr val="tx1"/>
                </a:solidFill>
                <a:latin typeface="Verdana" panose="020B0604030504040204" pitchFamily="34" charset="0"/>
              </a:defRPr>
            </a:lvl6pPr>
            <a:lvl7pPr marL="1271588" indent="-176213" defTabSz="989013" eaLnBrk="0" fontAlgn="base" hangingPunct="0">
              <a:spcBef>
                <a:spcPct val="0"/>
              </a:spcBef>
              <a:spcAft>
                <a:spcPct val="0"/>
              </a:spcAft>
              <a:defRPr>
                <a:solidFill>
                  <a:schemeClr val="tx1"/>
                </a:solidFill>
                <a:latin typeface="Verdana" panose="020B0604030504040204" pitchFamily="34" charset="0"/>
              </a:defRPr>
            </a:lvl7pPr>
            <a:lvl8pPr marL="1728788" indent="-176213" defTabSz="989013" eaLnBrk="0" fontAlgn="base" hangingPunct="0">
              <a:spcBef>
                <a:spcPct val="0"/>
              </a:spcBef>
              <a:spcAft>
                <a:spcPct val="0"/>
              </a:spcAft>
              <a:defRPr>
                <a:solidFill>
                  <a:schemeClr val="tx1"/>
                </a:solidFill>
                <a:latin typeface="Verdana" panose="020B0604030504040204" pitchFamily="34" charset="0"/>
              </a:defRPr>
            </a:lvl8pPr>
            <a:lvl9pPr marL="2185988" indent="-176213" defTabSz="989013" eaLnBrk="0" fontAlgn="base" hangingPunct="0">
              <a:spcBef>
                <a:spcPct val="0"/>
              </a:spcBef>
              <a:spcAft>
                <a:spcPct val="0"/>
              </a:spcAft>
              <a:defRPr>
                <a:solidFill>
                  <a:schemeClr val="tx1"/>
                </a:solidFill>
                <a:latin typeface="Verdana" panose="020B0604030504040204" pitchFamily="34" charset="0"/>
              </a:defRPr>
            </a:lvl9pPr>
          </a:lstStyle>
          <a:p>
            <a:pPr marL="85725" marR="0" lvl="0" indent="0" algn="just" defTabSz="989013" eaLnBrk="1" fontAlgn="base" latinLnBrk="0" hangingPunct="1">
              <a:lnSpc>
                <a:spcPct val="100000"/>
              </a:lnSpc>
              <a:spcBef>
                <a:spcPct val="0"/>
              </a:spcBef>
              <a:spcAft>
                <a:spcPts val="425"/>
              </a:spcAft>
              <a:buClrTx/>
              <a:buSzPct val="100000"/>
              <a:buFontTx/>
              <a:buNone/>
              <a:tabLst/>
              <a:defRPr/>
            </a:pPr>
            <a:r>
              <a:rPr kumimoji="0" lang="it-IT" altLang="en-US" sz="1000" b="1" i="0" u="none" strike="noStrike" kern="0" cap="none" spc="0" normalizeH="0" baseline="0" noProof="0" dirty="0">
                <a:ln>
                  <a:noFill/>
                </a:ln>
                <a:solidFill>
                  <a:srgbClr val="86BC25"/>
                </a:solidFill>
                <a:effectLst/>
                <a:uLnTx/>
                <a:uFillTx/>
                <a:latin typeface="Verdana" panose="020B0604030504040204" pitchFamily="34" charset="0"/>
                <a:cs typeface="Arial" panose="020B0604020202020204" pitchFamily="34" charset="0"/>
              </a:rPr>
              <a:t>Patrimonio Netto</a:t>
            </a:r>
          </a:p>
          <a:p>
            <a:pPr marL="85725" marR="0" lvl="2" indent="0" algn="just" defTabSz="989013" eaLnBrk="0" fontAlgn="base" latinLnBrk="0" hangingPunct="0">
              <a:lnSpc>
                <a:spcPct val="100000"/>
              </a:lnSpc>
              <a:spcBef>
                <a:spcPct val="0"/>
              </a:spcBef>
              <a:spcAft>
                <a:spcPts val="425"/>
              </a:spcAft>
              <a:buClrTx/>
              <a:buSzTx/>
              <a:buFontTx/>
              <a:buNone/>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Il Patrimonio Netto si stima pari a 59,4€M nel 2021, in aumento di 3,7€M rispetto al 2016. La variazione del PN, nell’arco di Piano, è dovuto alle movimentazioni di seguito descritte:</a:t>
            </a:r>
          </a:p>
          <a:p>
            <a:pPr marL="265113" marR="0" lvl="2" indent="-179388" algn="just" defTabSz="989013" eaLnBrk="0" fontAlgn="base" latinLnBrk="0" hangingPunct="0">
              <a:lnSpc>
                <a:spcPct val="100000"/>
              </a:lnSpc>
              <a:spcBef>
                <a:spcPct val="0"/>
              </a:spcBef>
              <a:spcAft>
                <a:spcPts val="425"/>
              </a:spcAft>
              <a:buClrTx/>
              <a:buSzTx/>
              <a:buFont typeface="Arial" panose="020B0604020202020204" pitchFamily="34" charset="0"/>
              <a:buChar char="•"/>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Negli esercizi 2017-18 sono previste perdite pari a complessivi 26,6€;</a:t>
            </a:r>
          </a:p>
          <a:p>
            <a:pPr marL="265113" marR="0" lvl="2" indent="-179388" algn="just" defTabSz="989013" eaLnBrk="0" fontAlgn="base" latinLnBrk="0" hangingPunct="0">
              <a:lnSpc>
                <a:spcPct val="100000"/>
              </a:lnSpc>
              <a:spcBef>
                <a:spcPct val="0"/>
              </a:spcBef>
              <a:spcAft>
                <a:spcPts val="425"/>
              </a:spcAft>
              <a:buClrTx/>
              <a:buSzTx/>
              <a:buFont typeface="Arial" panose="020B0604020202020204" pitchFamily="34" charset="0"/>
              <a:buChar char="•"/>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Nello stesso periodo si stima verranno rilasciati, da parte della Regione, finanziamenti soci infruttiferi e postergati complessivamente pari a 20€M, al fine di permettere alla Società di rispettare gli impegni assunti nell’anno 2015 in relazione al cd percorso Fornero. L’erogazione di tale importo dovrà avvenire in tre </a:t>
            </a:r>
            <a:r>
              <a:rPr kumimoji="0" lang="it-IT" altLang="it-IT" sz="1000" b="0" i="0" u="none" strike="noStrike" kern="0" cap="none" spc="0" normalizeH="0" baseline="0" noProof="0" dirty="0" err="1">
                <a:ln>
                  <a:noFill/>
                </a:ln>
                <a:solidFill>
                  <a:prstClr val="black"/>
                </a:solidFill>
                <a:effectLst/>
                <a:uLnTx/>
                <a:uFillTx/>
                <a:latin typeface="Verdana" panose="020B0604030504040204" pitchFamily="34" charset="0"/>
              </a:rPr>
              <a:t>tranches</a:t>
            </a: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a:t>
            </a:r>
          </a:p>
          <a:p>
            <a:pPr marL="446088" marR="0" lvl="2" indent="-180975" algn="just" defTabSz="989013" eaLnBrk="0" fontAlgn="base" latinLnBrk="0" hangingPunct="0">
              <a:lnSpc>
                <a:spcPct val="100000"/>
              </a:lnSpc>
              <a:spcBef>
                <a:spcPct val="0"/>
              </a:spcBef>
              <a:spcAft>
                <a:spcPts val="425"/>
              </a:spcAft>
              <a:buClrTx/>
              <a:buSzTx/>
              <a:buFont typeface="Verdana" panose="020B0604030504040204" pitchFamily="34" charset="0"/>
              <a:buChar char="-"/>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8,0€M entro il 31 maggio 2017</a:t>
            </a:r>
          </a:p>
          <a:p>
            <a:pPr marL="446088" marR="0" lvl="2" indent="-180975" algn="just" defTabSz="989013" eaLnBrk="0" fontAlgn="base" latinLnBrk="0" hangingPunct="0">
              <a:lnSpc>
                <a:spcPct val="100000"/>
              </a:lnSpc>
              <a:spcBef>
                <a:spcPct val="0"/>
              </a:spcBef>
              <a:spcAft>
                <a:spcPts val="425"/>
              </a:spcAft>
              <a:buClrTx/>
              <a:buSzTx/>
              <a:buFont typeface="Verdana" panose="020B0604030504040204" pitchFamily="34" charset="0"/>
              <a:buChar char="-"/>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6,0€M entro il 30 settembre 2017, purché entro tale data venga raggiunto un accordo con i sindacati e i lavoratori che permetta la realizzazione dei costi del personale</a:t>
            </a:r>
          </a:p>
          <a:p>
            <a:pPr marL="446088" marR="0" lvl="2" indent="-180975" algn="just" defTabSz="989013" eaLnBrk="0" fontAlgn="base" latinLnBrk="0" hangingPunct="0">
              <a:lnSpc>
                <a:spcPct val="100000"/>
              </a:lnSpc>
              <a:spcBef>
                <a:spcPct val="0"/>
              </a:spcBef>
              <a:spcAft>
                <a:spcPts val="425"/>
              </a:spcAft>
              <a:buClrTx/>
              <a:buSzTx/>
              <a:buFont typeface="Verdana" panose="020B0604030504040204" pitchFamily="34" charset="0"/>
              <a:buChar char="-"/>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6,0€M entro il 31 luglio 2018;</a:t>
            </a:r>
          </a:p>
          <a:p>
            <a:pPr marL="265113" marR="0" lvl="2" indent="-179388" algn="just" defTabSz="989013" eaLnBrk="0" fontAlgn="base" latinLnBrk="0" hangingPunct="0">
              <a:lnSpc>
                <a:spcPct val="100000"/>
              </a:lnSpc>
              <a:spcBef>
                <a:spcPct val="0"/>
              </a:spcBef>
              <a:spcAft>
                <a:spcPts val="425"/>
              </a:spcAft>
              <a:buClrTx/>
              <a:buSzTx/>
              <a:buFont typeface="Arial" panose="020B0604020202020204" pitchFamily="34" charset="0"/>
              <a:buChar char="•"/>
              <a:tabLst/>
              <a:defRPr/>
            </a:pPr>
            <a:r>
              <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rPr>
              <a:t>Nei successivi esercizi l’incremento del PN è frutto degli utili stimati a Piano.</a:t>
            </a:r>
          </a:p>
          <a:p>
            <a:pPr marL="171450" marR="0" lvl="2" indent="-171450" algn="just" defTabSz="989013" eaLnBrk="0" fontAlgn="base" latinLnBrk="0" hangingPunct="0">
              <a:lnSpc>
                <a:spcPct val="100000"/>
              </a:lnSpc>
              <a:spcBef>
                <a:spcPct val="0"/>
              </a:spcBef>
              <a:spcAft>
                <a:spcPts val="425"/>
              </a:spcAft>
              <a:buClrTx/>
              <a:buSzTx/>
              <a:buFont typeface="Arial" panose="020B0604020202020204" pitchFamily="34" charset="0"/>
              <a:buChar char="•"/>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0" marR="0" lvl="2" indent="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0" marR="0" lvl="2" indent="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0" marR="0" lvl="2" indent="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0" marR="0" lvl="2" indent="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0" marR="0" lvl="2" indent="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a:p>
            <a:pPr marL="0" marR="0" lvl="2" indent="0" algn="just" defTabSz="989013" eaLnBrk="0" fontAlgn="base" latinLnBrk="0" hangingPunct="0">
              <a:lnSpc>
                <a:spcPct val="100000"/>
              </a:lnSpc>
              <a:spcBef>
                <a:spcPct val="0"/>
              </a:spcBef>
              <a:spcAft>
                <a:spcPts val="425"/>
              </a:spcAft>
              <a:buClrTx/>
              <a:buSzTx/>
              <a:buFontTx/>
              <a:buNone/>
              <a:tabLst/>
              <a:defRPr/>
            </a:pPr>
            <a:endParaRPr kumimoji="0" lang="it-IT" altLang="it-IT" sz="1000" b="0" i="0" u="none" strike="noStrike" kern="0" cap="none" spc="0" normalizeH="0" baseline="0" noProof="0" dirty="0">
              <a:ln>
                <a:noFill/>
              </a:ln>
              <a:solidFill>
                <a:prstClr val="black"/>
              </a:solidFill>
              <a:effectLst/>
              <a:uLnTx/>
              <a:uFillTx/>
              <a:latin typeface="Verdana" panose="020B0604030504040204" pitchFamily="34" charset="0"/>
            </a:endParaRPr>
          </a:p>
        </p:txBody>
      </p:sp>
      <p:cxnSp>
        <p:nvCxnSpPr>
          <p:cNvPr id="48" name="Straight Connector 47"/>
          <p:cNvCxnSpPr/>
          <p:nvPr>
            <p:custDataLst>
              <p:tags r:id="rId5"/>
            </p:custDataLst>
          </p:nvPr>
        </p:nvCxnSpPr>
        <p:spPr bwMode="grayWhite">
          <a:xfrm>
            <a:off x="4305300" y="2219325"/>
            <a:ext cx="228600" cy="0"/>
          </a:xfrm>
          <a:prstGeom prst="line">
            <a:avLst/>
          </a:prstGeom>
          <a:ln w="28575">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custDataLst>
              <p:tags r:id="rId6"/>
            </p:custDataLst>
          </p:nvPr>
        </p:nvCxnSpPr>
        <p:spPr bwMode="grayWhite">
          <a:xfrm>
            <a:off x="3800475" y="2219325"/>
            <a:ext cx="228600" cy="0"/>
          </a:xfrm>
          <a:prstGeom prst="line">
            <a:avLst/>
          </a:prstGeom>
          <a:ln w="28575">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custDataLst>
              <p:tags r:id="rId7"/>
            </p:custDataLst>
          </p:nvPr>
        </p:nvCxnSpPr>
        <p:spPr bwMode="grayWhite">
          <a:xfrm>
            <a:off x="3286125" y="2219325"/>
            <a:ext cx="228600" cy="0"/>
          </a:xfrm>
          <a:prstGeom prst="line">
            <a:avLst/>
          </a:prstGeom>
          <a:ln w="28575">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custDataLst>
              <p:tags r:id="rId8"/>
            </p:custDataLst>
          </p:nvPr>
        </p:nvCxnSpPr>
        <p:spPr bwMode="grayWhite">
          <a:xfrm>
            <a:off x="2781300" y="2181225"/>
            <a:ext cx="228600" cy="0"/>
          </a:xfrm>
          <a:prstGeom prst="line">
            <a:avLst/>
          </a:prstGeom>
          <a:ln w="28575">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custDataLst>
              <p:tags r:id="rId9"/>
            </p:custDataLst>
          </p:nvPr>
        </p:nvCxnSpPr>
        <p:spPr bwMode="grayWhite">
          <a:xfrm>
            <a:off x="2276475" y="2181225"/>
            <a:ext cx="228600" cy="0"/>
          </a:xfrm>
          <a:prstGeom prst="line">
            <a:avLst/>
          </a:prstGeom>
          <a:ln w="28575">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custDataLst>
              <p:tags r:id="rId10"/>
            </p:custDataLst>
          </p:nvPr>
        </p:nvCxnSpPr>
        <p:spPr bwMode="grayWhite">
          <a:xfrm>
            <a:off x="752475" y="2266950"/>
            <a:ext cx="228600" cy="0"/>
          </a:xfrm>
          <a:prstGeom prst="line">
            <a:avLst/>
          </a:prstGeom>
          <a:ln w="28575">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custDataLst>
              <p:tags r:id="rId11"/>
            </p:custDataLst>
          </p:nvPr>
        </p:nvCxnSpPr>
        <p:spPr bwMode="grayWhite">
          <a:xfrm>
            <a:off x="1771650" y="2038350"/>
            <a:ext cx="228600" cy="0"/>
          </a:xfrm>
          <a:prstGeom prst="line">
            <a:avLst/>
          </a:prstGeom>
          <a:ln w="28575">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custDataLst>
              <p:tags r:id="rId12"/>
            </p:custDataLst>
          </p:nvPr>
        </p:nvCxnSpPr>
        <p:spPr bwMode="grayWhite">
          <a:xfrm>
            <a:off x="1257300" y="2266950"/>
            <a:ext cx="228600" cy="0"/>
          </a:xfrm>
          <a:prstGeom prst="line">
            <a:avLst/>
          </a:prstGeom>
          <a:ln w="28575">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aphicFrame>
        <p:nvGraphicFramePr>
          <p:cNvPr id="56" name="Object 41"/>
          <p:cNvGraphicFramePr>
            <a:graphicFrameLocks/>
          </p:cNvGraphicFramePr>
          <p:nvPr>
            <p:custDataLst>
              <p:tags r:id="rId13"/>
            </p:custDataLst>
            <p:extLst/>
          </p:nvPr>
        </p:nvGraphicFramePr>
        <p:xfrm>
          <a:off x="190499" y="1790700"/>
          <a:ext cx="4905406" cy="1590839"/>
        </p:xfrm>
        <a:graphic>
          <a:graphicData uri="http://schemas.openxmlformats.org/presentationml/2006/ole">
            <mc:AlternateContent xmlns:mc="http://schemas.openxmlformats.org/markup-compatibility/2006">
              <mc:Choice xmlns:v="urn:schemas-microsoft-com:vml" Requires="v">
                <p:oleObj spid="_x0000_s23605" name="Chart" r:id="rId41" imgW="4905406" imgH="1590839" progId="MSGraph.Chart.8">
                  <p:embed followColorScheme="full"/>
                </p:oleObj>
              </mc:Choice>
              <mc:Fallback>
                <p:oleObj name="Chart" r:id="rId41" imgW="4905406" imgH="1590839" progId="MSGraph.Chart.8">
                  <p:embed followColorScheme="full"/>
                  <p:pic>
                    <p:nvPicPr>
                      <p:cNvPr id="0" name=""/>
                      <p:cNvPicPr>
                        <a:picLocks noChangeArrowheads="1"/>
                      </p:cNvPicPr>
                      <p:nvPr/>
                    </p:nvPicPr>
                    <p:blipFill>
                      <a:blip r:embed="rId42"/>
                      <a:srcRect/>
                      <a:stretch>
                        <a:fillRect/>
                      </a:stretch>
                    </p:blipFill>
                    <p:spPr bwMode="auto">
                      <a:xfrm>
                        <a:off x="190499" y="1790700"/>
                        <a:ext cx="4905406" cy="159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 name="Rectangle 56"/>
          <p:cNvSpPr/>
          <p:nvPr>
            <p:custDataLst>
              <p:tags r:id="rId14"/>
            </p:custDataLst>
          </p:nvPr>
        </p:nvSpPr>
        <p:spPr bwMode="auto">
          <a:xfrm>
            <a:off x="4533900" y="3163888"/>
            <a:ext cx="276225" cy="26987"/>
          </a:xfrm>
          <a:prstGeom prst="rect">
            <a:avLst/>
          </a:prstGeom>
          <a:solidFill>
            <a:srgbClr val="BBBCBC"/>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latin typeface="Arial" panose="020B0604020202020204" pitchFamily="34" charset="0"/>
            </a:endParaRPr>
          </a:p>
        </p:txBody>
      </p:sp>
      <p:cxnSp>
        <p:nvCxnSpPr>
          <p:cNvPr id="60" name="Straight Connector 59"/>
          <p:cNvCxnSpPr/>
          <p:nvPr>
            <p:custDataLst>
              <p:tags r:id="rId15"/>
            </p:custDataLst>
          </p:nvPr>
        </p:nvCxnSpPr>
        <p:spPr bwMode="auto">
          <a:xfrm>
            <a:off x="4672013" y="2193925"/>
            <a:ext cx="0" cy="101600"/>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custDataLst>
              <p:tags r:id="rId16"/>
            </p:custDataLst>
          </p:nvPr>
        </p:nvCxnSpPr>
        <p:spPr bwMode="auto">
          <a:xfrm>
            <a:off x="614362" y="1784350"/>
            <a:ext cx="4057650" cy="0"/>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custDataLst>
              <p:tags r:id="rId17"/>
            </p:custDataLst>
          </p:nvPr>
        </p:nvCxnSpPr>
        <p:spPr bwMode="auto">
          <a:xfrm>
            <a:off x="4672013" y="1784350"/>
            <a:ext cx="0" cy="249238"/>
          </a:xfrm>
          <a:prstGeom prst="line">
            <a:avLst/>
          </a:prstGeom>
          <a:ln w="635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custDataLst>
              <p:tags r:id="rId18"/>
            </p:custDataLst>
          </p:nvPr>
        </p:nvCxnSpPr>
        <p:spPr bwMode="auto">
          <a:xfrm flipV="1">
            <a:off x="614363" y="1784350"/>
            <a:ext cx="0" cy="296863"/>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custDataLst>
              <p:tags r:id="rId19"/>
            </p:custDataLst>
          </p:nvPr>
        </p:nvCxnSpPr>
        <p:spPr bwMode="auto">
          <a:xfrm>
            <a:off x="4167188" y="2108200"/>
            <a:ext cx="0" cy="68263"/>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custDataLst>
              <p:tags r:id="rId20"/>
            </p:custDataLst>
          </p:nvPr>
        </p:nvCxnSpPr>
        <p:spPr bwMode="auto">
          <a:xfrm>
            <a:off x="3657600" y="2127250"/>
            <a:ext cx="0" cy="58738"/>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custDataLst>
              <p:tags r:id="rId21"/>
            </p:custDataLst>
          </p:nvPr>
        </p:nvCxnSpPr>
        <p:spPr bwMode="auto">
          <a:xfrm>
            <a:off x="3148013" y="2155825"/>
            <a:ext cx="0" cy="44450"/>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custDataLst>
              <p:tags r:id="rId22"/>
            </p:custDataLst>
          </p:nvPr>
        </p:nvCxnSpPr>
        <p:spPr bwMode="auto">
          <a:xfrm>
            <a:off x="2643188" y="2060575"/>
            <a:ext cx="0" cy="73025"/>
          </a:xfrm>
          <a:prstGeom prst="line">
            <a:avLst/>
          </a:prstGeom>
          <a:ln w="63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9" name="Text Placeholder 18"/>
          <p:cNvSpPr>
            <a:spLocks noGrp="1"/>
          </p:cNvSpPr>
          <p:nvPr>
            <p:custDataLst>
              <p:tags r:id="rId23"/>
            </p:custDataLst>
          </p:nvPr>
        </p:nvSpPr>
        <p:spPr bwMode="gray">
          <a:xfrm>
            <a:off x="4419600" y="2071688"/>
            <a:ext cx="5064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17463" tIns="0" rIns="17463" bIns="0" numCol="1" spcCol="0" anchor="b" anchorCtr="0" compatLnSpc="1">
            <a:prstTxWarp prst="textNoShape">
              <a:avLst/>
            </a:prstTxWarp>
            <a:noAutofit/>
          </a:bodyPr>
          <a:lstStyle>
            <a:lvl1pPr algn="l" rtl="0" eaLnBrk="0" fontAlgn="base" hangingPunct="0">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algn="l" rtl="0" eaLnBrk="0" fontAlgn="base" hangingPunct="0">
              <a:spcBef>
                <a:spcPct val="0"/>
              </a:spcBef>
              <a:spcAft>
                <a:spcPts val="1000"/>
              </a:spcAft>
              <a:buSzPct val="100000"/>
              <a:buFont typeface="Arial" panose="020B0604020202020204" pitchFamily="34" charset="0"/>
              <a:defRPr lang="en-US" sz="1200" b="1" kern="1200" dirty="0">
                <a:solidFill>
                  <a:schemeClr val="tx1"/>
                </a:solidFill>
                <a:latin typeface="+mn-lt"/>
                <a:ea typeface="+mn-ea"/>
                <a:cs typeface="+mn-cs"/>
              </a:defRPr>
            </a:lvl2pPr>
            <a:lvl3pPr marL="176213" indent="-176213" algn="l" rtl="0" eaLnBrk="0" fontAlgn="base" hangingPunct="0">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3pPr>
            <a:lvl4pPr marL="355600" indent="-176213" algn="l"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531813" indent="-176213" algn="l" defTabSz="798513"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Aft>
                <a:spcPct val="0"/>
              </a:spcAft>
            </a:pPr>
            <a:fld id="{A266AAB0-8EAA-41CE-A3B1-94BC314432B9}" type="datetime''' ''''''''''''''''5''9''.''''''3''5''''4'''''''''''''' '''">
              <a:rPr lang="en-US" altLang="en-US" sz="800" b="1">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a:t> 59.354 </a:t>
            </a:fld>
            <a:endParaRPr lang="en-US" altLang="it-IT" sz="800" b="1" dirty="0">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70" name="Text Placeholder 18"/>
          <p:cNvSpPr>
            <a:spLocks noGrp="1"/>
          </p:cNvSpPr>
          <p:nvPr>
            <p:custDataLst>
              <p:tags r:id="rId24"/>
            </p:custDataLst>
          </p:nvPr>
        </p:nvSpPr>
        <p:spPr bwMode="auto">
          <a:xfrm>
            <a:off x="3521075" y="3282950"/>
            <a:ext cx="273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BD259695-6F05-47AE-9CD3-469CE4873D00}" type="datetime'U''''t''''il''''''e'' ''''''''2''0''''''''''''20'''''''''''">
              <a:rPr lang="en-US" altLang="en-US" sz="800">
                <a:ea typeface="Verdana" panose="020B0604030504040204" pitchFamily="34" charset="0"/>
                <a:cs typeface="Verdana" panose="020B0604030504040204" pitchFamily="34" charset="0"/>
                <a:sym typeface="Verdana" panose="020B0604030504040204" pitchFamily="34" charset="0"/>
              </a:rPr>
              <a:pPr/>
              <a:t>Utile 2020</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66" name="Text Placeholder 18"/>
          <p:cNvSpPr>
            <a:spLocks noGrp="1"/>
          </p:cNvSpPr>
          <p:nvPr>
            <p:custDataLst>
              <p:tags r:id="rId25"/>
            </p:custDataLst>
          </p:nvPr>
        </p:nvSpPr>
        <p:spPr bwMode="auto">
          <a:xfrm>
            <a:off x="2298700" y="1706563"/>
            <a:ext cx="690563" cy="155575"/>
          </a:xfrm>
          <a:prstGeom prst="ellipse">
            <a:avLst/>
          </a:prstGeom>
          <a:solidFill>
            <a:srgbClr val="FFFFFF"/>
          </a:solidFill>
          <a:ln w="9525">
            <a:solidFill>
              <a:schemeClr val="tx1"/>
            </a:solidFill>
            <a:miter lim="800000"/>
            <a:headEnd/>
            <a:tailEnd/>
          </a:ln>
        </p:spPr>
        <p:txBody>
          <a:bodyPr wrap="none" lIns="0" tIns="0" rIns="0" bIns="0" anchor="ctr"/>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lnSpc>
                <a:spcPct val="90000"/>
              </a:lnSpc>
              <a:spcAft>
                <a:spcPct val="0"/>
              </a:spcAft>
            </a:pPr>
            <a:fld id="{781B8932-2531-4D7C-85AF-273D32F0B635}" type="datetime'''''+'' ''''''''''''''''3''''''.''7''''24'''''''''' '">
              <a:rPr lang="en-US" altLang="en-US" sz="800" b="1">
                <a:ea typeface="Verdana" panose="020B0604030504040204" pitchFamily="34" charset="0"/>
                <a:cs typeface="Verdana" panose="020B0604030504040204" pitchFamily="34" charset="0"/>
                <a:sym typeface="Verdana" panose="020B0604030504040204" pitchFamily="34" charset="0"/>
              </a:rPr>
              <a:pPr/>
              <a:t>+ 3.724 </a:t>
            </a:fld>
            <a:endParaRPr lang="en-US" altLang="it-IT" sz="800" b="1">
              <a:ea typeface="Verdana" panose="020B0604030504040204" pitchFamily="34" charset="0"/>
              <a:cs typeface="Verdana" panose="020B0604030504040204" pitchFamily="34" charset="0"/>
              <a:sym typeface="Verdana" panose="020B0604030504040204" pitchFamily="34" charset="0"/>
            </a:endParaRPr>
          </a:p>
        </p:txBody>
      </p:sp>
      <p:sp>
        <p:nvSpPr>
          <p:cNvPr id="67" name="Text Placeholder 18"/>
          <p:cNvSpPr>
            <a:spLocks noGrp="1"/>
          </p:cNvSpPr>
          <p:nvPr>
            <p:custDataLst>
              <p:tags r:id="rId26"/>
            </p:custDataLst>
          </p:nvPr>
        </p:nvSpPr>
        <p:spPr bwMode="auto">
          <a:xfrm>
            <a:off x="4448175" y="3282950"/>
            <a:ext cx="4476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5D120B7C-8028-49A1-A6E3-136B096D327D}" type="datetime'P''''''N'' ''''''''''''''''''''2''''''''021'''''''''''">
              <a:rPr lang="en-US" altLang="en-US" sz="800">
                <a:ea typeface="Verdana" panose="020B0604030504040204" pitchFamily="34" charset="0"/>
                <a:cs typeface="Verdana" panose="020B0604030504040204" pitchFamily="34" charset="0"/>
                <a:sym typeface="Verdana" panose="020B0604030504040204" pitchFamily="34" charset="0"/>
              </a:rPr>
              <a:pPr/>
              <a:t>PN 2021</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68" name="Text Placeholder 18"/>
          <p:cNvSpPr>
            <a:spLocks noGrp="1"/>
          </p:cNvSpPr>
          <p:nvPr>
            <p:custDataLst>
              <p:tags r:id="rId27"/>
            </p:custDataLst>
          </p:nvPr>
        </p:nvSpPr>
        <p:spPr bwMode="auto">
          <a:xfrm>
            <a:off x="4030663" y="3282950"/>
            <a:ext cx="273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12028E08-7317-4417-B3AF-709719CD2EFE}" type="datetime'''''''''''U''''t''''i''l''e'' ''''''2''''0''''''2''1'''">
              <a:rPr lang="en-US" altLang="en-US" sz="800">
                <a:ea typeface="Verdana" panose="020B0604030504040204" pitchFamily="34" charset="0"/>
                <a:cs typeface="Verdana" panose="020B0604030504040204" pitchFamily="34" charset="0"/>
                <a:sym typeface="Verdana" panose="020B0604030504040204" pitchFamily="34" charset="0"/>
              </a:rPr>
              <a:pPr/>
              <a:t>Utile 2021</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76" name="Text Placeholder 18"/>
          <p:cNvSpPr>
            <a:spLocks noGrp="1"/>
          </p:cNvSpPr>
          <p:nvPr>
            <p:custDataLst>
              <p:tags r:id="rId28"/>
            </p:custDataLst>
          </p:nvPr>
        </p:nvSpPr>
        <p:spPr bwMode="auto">
          <a:xfrm>
            <a:off x="1954213" y="3282950"/>
            <a:ext cx="3698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58EC5FE3-95F0-43CC-ACDA-06F3C9D53DB7}" type="datetime'Per''d''i''''''''''''t''''''e'''''' ''20''''''''''18'''''''''">
              <a:rPr lang="en-US" altLang="en-US" sz="800">
                <a:ea typeface="Verdana" panose="020B0604030504040204" pitchFamily="34" charset="0"/>
                <a:cs typeface="Verdana" panose="020B0604030504040204" pitchFamily="34" charset="0"/>
                <a:sym typeface="Verdana" panose="020B0604030504040204" pitchFamily="34" charset="0"/>
              </a:rPr>
              <a:pPr/>
              <a:t>Perdite 2018</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71" name="Text Placeholder 18"/>
          <p:cNvSpPr>
            <a:spLocks noGrp="1"/>
          </p:cNvSpPr>
          <p:nvPr>
            <p:custDataLst>
              <p:tags r:id="rId29"/>
            </p:custDataLst>
          </p:nvPr>
        </p:nvSpPr>
        <p:spPr bwMode="auto">
          <a:xfrm>
            <a:off x="935038" y="3282950"/>
            <a:ext cx="3698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F0DE896C-30EA-431D-80E2-D615141DB06A}" type="datetime'''''''''''Pe''''r''''''dite ''''20''''1''''''''''''7'''">
              <a:rPr lang="en-US" altLang="en-US" sz="800">
                <a:ea typeface="Verdana" panose="020B0604030504040204" pitchFamily="34" charset="0"/>
                <a:cs typeface="Verdana" panose="020B0604030504040204" pitchFamily="34" charset="0"/>
                <a:sym typeface="Verdana" panose="020B0604030504040204" pitchFamily="34" charset="0"/>
              </a:rPr>
              <a:pPr/>
              <a:t>Perdite 2017</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72" name="Text Placeholder 18"/>
          <p:cNvSpPr>
            <a:spLocks noGrp="1"/>
          </p:cNvSpPr>
          <p:nvPr>
            <p:custDataLst>
              <p:tags r:id="rId30"/>
            </p:custDataLst>
          </p:nvPr>
        </p:nvSpPr>
        <p:spPr bwMode="gray">
          <a:xfrm>
            <a:off x="857250" y="2354263"/>
            <a:ext cx="525463" cy="122238"/>
          </a:xfrm>
          <a:prstGeom prst="rect">
            <a:avLst/>
          </a:prstGeom>
          <a:solidFill>
            <a:srgbClr val="DA291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17463" tIns="0" rIns="17463" bIns="0" numCol="1" spcCol="0" anchor="ctr" anchorCtr="0" compatLnSpc="1">
            <a:prstTxWarp prst="textNoShape">
              <a:avLst/>
            </a:prstTxWarp>
            <a:noAutofit/>
          </a:bodyPr>
          <a:lstStyle>
            <a:lvl1pPr algn="l" rtl="0" eaLnBrk="0" fontAlgn="base" hangingPunct="0">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algn="l" rtl="0" eaLnBrk="0" fontAlgn="base" hangingPunct="0">
              <a:spcBef>
                <a:spcPct val="0"/>
              </a:spcBef>
              <a:spcAft>
                <a:spcPts val="1000"/>
              </a:spcAft>
              <a:buSzPct val="100000"/>
              <a:buFont typeface="Arial" panose="020B0604020202020204" pitchFamily="34" charset="0"/>
              <a:defRPr lang="en-US" sz="1200" b="1" kern="1200" dirty="0">
                <a:solidFill>
                  <a:schemeClr val="tx1"/>
                </a:solidFill>
                <a:latin typeface="+mn-lt"/>
                <a:ea typeface="+mn-ea"/>
                <a:cs typeface="+mn-cs"/>
              </a:defRPr>
            </a:lvl2pPr>
            <a:lvl3pPr marL="176213" indent="-176213" algn="l" rtl="0" eaLnBrk="0" fontAlgn="base" hangingPunct="0">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3pPr>
            <a:lvl4pPr marL="355600" indent="-176213" algn="l"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531813" indent="-176213" algn="l" defTabSz="798513"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Aft>
                <a:spcPct val="0"/>
              </a:spcAft>
            </a:pPr>
            <a:fld id="{B341F773-38E6-476A-AD8F-6BD9C4ECC9DE}" type="datetime''''''' (''1''''''7.8''''''''''8''''''''''''''''1)'''''''''''">
              <a:rPr lang="en-US" altLang="en-US" sz="80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a:t> (17.881)</a:t>
            </a:fld>
            <a:endParaRPr lang="en-US" altLang="it-IT" sz="800" dirty="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74" name="Text Placeholder 18"/>
          <p:cNvSpPr>
            <a:spLocks noGrp="1"/>
          </p:cNvSpPr>
          <p:nvPr>
            <p:custDataLst>
              <p:tags r:id="rId31"/>
            </p:custDataLst>
          </p:nvPr>
        </p:nvSpPr>
        <p:spPr bwMode="auto">
          <a:xfrm>
            <a:off x="1412875" y="3282950"/>
            <a:ext cx="4333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84634DE7-7480-4772-810E-9C745527D24B}" type="datetime'F''''''''''i''n.'' ''''s''''oci 2''''''''''''''01''7'''''">
              <a:rPr lang="en-US" altLang="en-US" sz="800">
                <a:ea typeface="Verdana" panose="020B0604030504040204" pitchFamily="34" charset="0"/>
                <a:cs typeface="Verdana" panose="020B0604030504040204" pitchFamily="34" charset="0"/>
                <a:sym typeface="Verdana" panose="020B0604030504040204" pitchFamily="34" charset="0"/>
              </a:rPr>
              <a:pPr/>
              <a:t>Fin. soci 2017</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78" name="Text Placeholder 18"/>
          <p:cNvSpPr>
            <a:spLocks noGrp="1"/>
          </p:cNvSpPr>
          <p:nvPr>
            <p:custDataLst>
              <p:tags r:id="rId32"/>
            </p:custDataLst>
          </p:nvPr>
        </p:nvSpPr>
        <p:spPr bwMode="auto">
          <a:xfrm>
            <a:off x="3011488" y="3282950"/>
            <a:ext cx="273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F6F485E4-E1D9-43CE-9581-B07D41AEAA66}" type="datetime'''''U''t''''''''''''''''il''e'' ''''''20''''''''''19'''''''">
              <a:rPr lang="en-US" altLang="en-US" sz="800">
                <a:ea typeface="Verdana" panose="020B0604030504040204" pitchFamily="34" charset="0"/>
                <a:cs typeface="Verdana" panose="020B0604030504040204" pitchFamily="34" charset="0"/>
                <a:sym typeface="Verdana" panose="020B0604030504040204" pitchFamily="34" charset="0"/>
              </a:rPr>
              <a:pPr/>
              <a:t>Utile 2019</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77" name="Text Placeholder 18"/>
          <p:cNvSpPr>
            <a:spLocks noGrp="1"/>
          </p:cNvSpPr>
          <p:nvPr>
            <p:custDataLst>
              <p:tags r:id="rId33"/>
            </p:custDataLst>
          </p:nvPr>
        </p:nvSpPr>
        <p:spPr bwMode="gray">
          <a:xfrm>
            <a:off x="1908175" y="2049463"/>
            <a:ext cx="460375" cy="122238"/>
          </a:xfrm>
          <a:prstGeom prst="rect">
            <a:avLst/>
          </a:prstGeom>
          <a:solidFill>
            <a:srgbClr val="DA291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17463" tIns="0" rIns="17463" bIns="0" numCol="1" spcCol="0" anchor="ctr" anchorCtr="0" compatLnSpc="1">
            <a:prstTxWarp prst="textNoShape">
              <a:avLst/>
            </a:prstTxWarp>
            <a:noAutofit/>
          </a:bodyPr>
          <a:lstStyle>
            <a:lvl1pPr algn="l" rtl="0" eaLnBrk="0" fontAlgn="base" hangingPunct="0">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algn="l" rtl="0" eaLnBrk="0" fontAlgn="base" hangingPunct="0">
              <a:spcBef>
                <a:spcPct val="0"/>
              </a:spcBef>
              <a:spcAft>
                <a:spcPts val="1000"/>
              </a:spcAft>
              <a:buSzPct val="100000"/>
              <a:buFont typeface="Arial" panose="020B0604020202020204" pitchFamily="34" charset="0"/>
              <a:defRPr lang="en-US" sz="1200" b="1" kern="1200" dirty="0">
                <a:solidFill>
                  <a:schemeClr val="tx1"/>
                </a:solidFill>
                <a:latin typeface="+mn-lt"/>
                <a:ea typeface="+mn-ea"/>
                <a:cs typeface="+mn-cs"/>
              </a:defRPr>
            </a:lvl2pPr>
            <a:lvl3pPr marL="176213" indent="-176213" algn="l" rtl="0" eaLnBrk="0" fontAlgn="base" hangingPunct="0">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3pPr>
            <a:lvl4pPr marL="355600" indent="-176213" algn="l"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531813" indent="-176213" algn="l" defTabSz="798513"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Aft>
                <a:spcPct val="0"/>
              </a:spcAft>
            </a:pPr>
            <a:fld id="{77788D99-1EB5-435E-A9E9-AFE95AA2038D}" type="datetime' ''''''(8''''''''''''''.''''''''''''71''''3'''''''''''''''')'">
              <a:rPr lang="en-US" altLang="en-US" sz="80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a:t> (8.713)</a:t>
            </a:fld>
            <a:endParaRPr lang="en-US" altLang="it-IT" sz="800" dirty="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75" name="Text Placeholder 18"/>
          <p:cNvSpPr>
            <a:spLocks noGrp="1"/>
          </p:cNvSpPr>
          <p:nvPr>
            <p:custDataLst>
              <p:tags r:id="rId34"/>
            </p:custDataLst>
          </p:nvPr>
        </p:nvSpPr>
        <p:spPr bwMode="gray">
          <a:xfrm>
            <a:off x="1393825" y="2092325"/>
            <a:ext cx="469900" cy="122238"/>
          </a:xfrm>
          <a:prstGeom prst="rect">
            <a:avLst/>
          </a:prstGeom>
          <a:solidFill>
            <a:srgbClr val="86BC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17463" tIns="0" rIns="17463" bIns="0" numCol="1" spcCol="0" anchor="ctr" anchorCtr="0" compatLnSpc="1">
            <a:prstTxWarp prst="textNoShape">
              <a:avLst/>
            </a:prstTxWarp>
            <a:noAutofit/>
          </a:bodyPr>
          <a:lstStyle>
            <a:lvl1pPr algn="l" rtl="0" eaLnBrk="0" fontAlgn="base" hangingPunct="0">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algn="l" rtl="0" eaLnBrk="0" fontAlgn="base" hangingPunct="0">
              <a:spcBef>
                <a:spcPct val="0"/>
              </a:spcBef>
              <a:spcAft>
                <a:spcPts val="1000"/>
              </a:spcAft>
              <a:buSzPct val="100000"/>
              <a:buFont typeface="Arial" panose="020B0604020202020204" pitchFamily="34" charset="0"/>
              <a:defRPr lang="en-US" sz="1200" b="1" kern="1200" dirty="0">
                <a:solidFill>
                  <a:schemeClr val="tx1"/>
                </a:solidFill>
                <a:latin typeface="+mn-lt"/>
                <a:ea typeface="+mn-ea"/>
                <a:cs typeface="+mn-cs"/>
              </a:defRPr>
            </a:lvl2pPr>
            <a:lvl3pPr marL="176213" indent="-176213" algn="l" rtl="0" eaLnBrk="0" fontAlgn="base" hangingPunct="0">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3pPr>
            <a:lvl4pPr marL="355600" indent="-176213" algn="l"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531813" indent="-176213" algn="l" defTabSz="798513" rtl="0" eaLnBrk="0" fontAlgn="base" hangingPunct="0">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algn="ctr">
              <a:spcAft>
                <a:spcPct val="0"/>
              </a:spcAft>
            </a:pPr>
            <a:fld id="{1B867C96-11DF-469E-8652-FE5B2A56644C}" type="datetime' ''''1''''''''''''4.''''''''''''''''''''''0''''00'' '''''''''">
              <a:rPr lang="en-US" altLang="en-US" sz="80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rPr>
              <a:pPr/>
              <a:t> 14.000 </a:t>
            </a:fld>
            <a:endParaRPr lang="en-US" altLang="it-IT" sz="800" dirty="0">
              <a:solidFill>
                <a:schemeClr val="bg1"/>
              </a:solidFill>
              <a:latin typeface="Verdana" panose="020B0604030504040204" pitchFamily="34" charset="0"/>
              <a:ea typeface="Verdana" panose="020B0604030504040204" pitchFamily="34" charset="0"/>
              <a:cs typeface="Verdana" panose="020B0604030504040204" pitchFamily="34" charset="0"/>
              <a:sym typeface="Verdana" panose="020B0604030504040204" pitchFamily="34" charset="0"/>
            </a:endParaRPr>
          </a:p>
        </p:txBody>
      </p:sp>
      <p:sp>
        <p:nvSpPr>
          <p:cNvPr id="79" name="Text Placeholder 18"/>
          <p:cNvSpPr>
            <a:spLocks noGrp="1"/>
          </p:cNvSpPr>
          <p:nvPr>
            <p:custDataLst>
              <p:tags r:id="rId35"/>
            </p:custDataLst>
          </p:nvPr>
        </p:nvSpPr>
        <p:spPr bwMode="auto">
          <a:xfrm>
            <a:off x="390525" y="3282950"/>
            <a:ext cx="4476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2D1F24E7-3031-47A5-A93C-A9667C21F487}" type="datetime'P''N'''''' ''''''''''''''2''''''''01''''6'''">
              <a:rPr lang="en-US" altLang="en-US" sz="800">
                <a:ea typeface="Verdana" panose="020B0604030504040204" pitchFamily="34" charset="0"/>
                <a:cs typeface="Verdana" panose="020B0604030504040204" pitchFamily="34" charset="0"/>
                <a:sym typeface="Verdana" panose="020B0604030504040204" pitchFamily="34" charset="0"/>
              </a:rPr>
              <a:pPr/>
              <a:t>PN 2016</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73" name="Text Placeholder 18"/>
          <p:cNvSpPr>
            <a:spLocks noGrp="1"/>
          </p:cNvSpPr>
          <p:nvPr>
            <p:custDataLst>
              <p:tags r:id="rId36"/>
            </p:custDataLst>
          </p:nvPr>
        </p:nvSpPr>
        <p:spPr bwMode="auto">
          <a:xfrm>
            <a:off x="2427288" y="3282950"/>
            <a:ext cx="4333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1000"/>
              </a:spcAft>
              <a:buSzPct val="100000"/>
              <a:buFont typeface="Arial" panose="020B0604020202020204" pitchFamily="34" charset="0"/>
              <a:defRPr sz="1200">
                <a:solidFill>
                  <a:schemeClr val="tx1"/>
                </a:solidFill>
                <a:latin typeface="Verdana" panose="020B0604030504040204" pitchFamily="34" charset="0"/>
              </a:defRPr>
            </a:lvl1pPr>
            <a:lvl2pPr marL="742950" indent="-285750">
              <a:spcAft>
                <a:spcPts val="1000"/>
              </a:spcAft>
              <a:buSzPct val="100000"/>
              <a:buFont typeface="Arial" panose="020B0604020202020204" pitchFamily="34" charset="0"/>
              <a:defRPr sz="1200" b="1">
                <a:solidFill>
                  <a:schemeClr val="tx1"/>
                </a:solidFill>
                <a:latin typeface="Verdana" panose="020B0604030504040204" pitchFamily="34" charset="0"/>
              </a:defRPr>
            </a:lvl2pPr>
            <a:lvl3pPr marL="176213" indent="-176213">
              <a:spcAft>
                <a:spcPts val="1000"/>
              </a:spcAft>
              <a:buSzPct val="100000"/>
              <a:buFont typeface="Arial" panose="020B0604020202020204" pitchFamily="34" charset="0"/>
              <a:buChar char="•"/>
              <a:defRPr sz="1200">
                <a:solidFill>
                  <a:schemeClr val="tx1"/>
                </a:solidFill>
                <a:latin typeface="Verdana" panose="020B0604030504040204" pitchFamily="34" charset="0"/>
              </a:defRPr>
            </a:lvl3pPr>
            <a:lvl4pPr marL="355600" indent="-1762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4pPr>
            <a:lvl5pPr marL="531813" indent="-176213" defTabSz="798513">
              <a:spcAft>
                <a:spcPts val="1000"/>
              </a:spcAft>
              <a:buSzPct val="100000"/>
              <a:buFont typeface="Verdana" panose="020B0604030504040204" pitchFamily="34" charset="0"/>
              <a:buChar char="−"/>
              <a:defRPr sz="1200">
                <a:solidFill>
                  <a:schemeClr val="tx1"/>
                </a:solidFill>
                <a:latin typeface="Verdana" panose="020B0604030504040204" pitchFamily="34" charset="0"/>
              </a:defRPr>
            </a:lvl5pPr>
            <a:lvl6pPr marL="9890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6pPr>
            <a:lvl7pPr marL="14462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7pPr>
            <a:lvl8pPr marL="19034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8pPr>
            <a:lvl9pPr marL="2360613" indent="-176213" defTabSz="798513" eaLnBrk="0" fontAlgn="base" hangingPunct="0">
              <a:spcBef>
                <a:spcPct val="0"/>
              </a:spcBef>
              <a:spcAft>
                <a:spcPts val="1000"/>
              </a:spcAft>
              <a:buSzPct val="100000"/>
              <a:buFont typeface="Verdana" panose="020B0604030504040204" pitchFamily="34" charset="0"/>
              <a:buChar char="−"/>
              <a:defRPr sz="1200">
                <a:solidFill>
                  <a:schemeClr val="tx1"/>
                </a:solidFill>
                <a:latin typeface="Verdana" panose="020B0604030504040204" pitchFamily="34" charset="0"/>
              </a:defRPr>
            </a:lvl9pPr>
          </a:lstStyle>
          <a:p>
            <a:pPr algn="ctr">
              <a:spcAft>
                <a:spcPct val="0"/>
              </a:spcAft>
            </a:pPr>
            <a:fld id="{F128E7DF-8079-4980-BE2E-41D3243FDD5B}" type="datetime'F''''''in''. ''so''''''''ci ''''2''''0''''''''''''1''8'''">
              <a:rPr lang="en-US" altLang="en-US" sz="800">
                <a:ea typeface="Verdana" panose="020B0604030504040204" pitchFamily="34" charset="0"/>
                <a:cs typeface="Verdana" panose="020B0604030504040204" pitchFamily="34" charset="0"/>
                <a:sym typeface="Verdana" panose="020B0604030504040204" pitchFamily="34" charset="0"/>
              </a:rPr>
              <a:pPr/>
              <a:t>Fin. soci 2018</a:t>
            </a:fld>
            <a:endParaRPr lang="en-US" altLang="it-IT" sz="800">
              <a:ea typeface="Verdana" panose="020B0604030504040204" pitchFamily="34" charset="0"/>
              <a:cs typeface="Verdana" panose="020B0604030504040204" pitchFamily="34" charset="0"/>
              <a:sym typeface="Verdana" panose="020B0604030504040204" pitchFamily="34" charset="0"/>
            </a:endParaRPr>
          </a:p>
        </p:txBody>
      </p:sp>
      <p:sp>
        <p:nvSpPr>
          <p:cNvPr id="45"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46" name="TextBox 45"/>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285601341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p:cNvSpPr/>
          <p:nvPr>
            <p:custDataLst>
              <p:tags r:id="rId1"/>
            </p:custDataLst>
          </p:nvPr>
        </p:nvSpPr>
        <p:spPr bwMode="auto">
          <a:xfrm>
            <a:off x="381000" y="0"/>
            <a:ext cx="158750" cy="158750"/>
          </a:xfrm>
          <a:prstGeom prst="rect">
            <a:avLst/>
          </a:prstGeom>
          <a:solidFill>
            <a:schemeClr val="accent3"/>
          </a:solidFill>
          <a:ln w="19050" algn="ctr">
            <a:noFill/>
            <a:miter lim="800000"/>
            <a:headEnd/>
            <a:tailEnd/>
          </a:ln>
        </p:spPr>
        <p:txBody>
          <a:bodyPr wrap="none" lIns="0" tIns="0" rIns="0" bIns="0" anchor="ctr"/>
          <a:lstStyle/>
          <a:p>
            <a:pPr algn="ctr">
              <a:lnSpc>
                <a:spcPct val="90000"/>
              </a:lnSpc>
              <a:defRPr/>
            </a:pPr>
            <a:endParaRPr lang="en-US" sz="800" b="1" dirty="0">
              <a:solidFill>
                <a:schemeClr val="bg1"/>
              </a:solidFill>
              <a:latin typeface="Arial" panose="020B0604020202020204" pitchFamily="34" charset="0"/>
              <a:sym typeface="Verdana" panose="020B0604030504040204" pitchFamily="34" charset="0"/>
            </a:endParaRPr>
          </a:p>
        </p:txBody>
      </p:sp>
      <p:sp>
        <p:nvSpPr>
          <p:cNvPr id="52228" name="Title 1"/>
          <p:cNvSpPr>
            <a:spLocks noGrp="1"/>
          </p:cNvSpPr>
          <p:nvPr>
            <p:ph type="title"/>
          </p:nvPr>
        </p:nvSpPr>
        <p:spPr/>
        <p:txBody>
          <a:bodyPr/>
          <a:lstStyle/>
          <a:p>
            <a:pPr eaLnBrk="1" hangingPunct="1"/>
            <a:r>
              <a:rPr lang="it-IT" altLang="it-IT"/>
              <a:t>Piano Industriale 2017-2021</a:t>
            </a:r>
          </a:p>
        </p:txBody>
      </p:sp>
      <p:sp>
        <p:nvSpPr>
          <p:cNvPr id="2" name="Sottotitolo 1"/>
          <p:cNvSpPr>
            <a:spLocks noGrp="1"/>
          </p:cNvSpPr>
          <p:nvPr>
            <p:ph type="subTitle" idx="13"/>
          </p:nvPr>
        </p:nvSpPr>
        <p:spPr/>
        <p:txBody>
          <a:bodyPr>
            <a:normAutofit lnSpcReduction="10000"/>
          </a:bodyPr>
          <a:lstStyle/>
          <a:p>
            <a:r>
              <a:rPr lang="it-IT" dirty="0"/>
              <a:t>Flusso di cassa di Piano 2017 - 2021</a:t>
            </a:r>
          </a:p>
        </p:txBody>
      </p:sp>
      <p:sp>
        <p:nvSpPr>
          <p:cNvPr id="9" name="Segnaposto numero diapositiva 2"/>
          <p:cNvSpPr>
            <a:spLocks noGrp="1"/>
          </p:cNvSpPr>
          <p:nvPr>
            <p:ph type="sldNum" sz="quarter" idx="12"/>
          </p:nvPr>
        </p:nvSpPr>
        <p:spPr>
          <a:xfrm>
            <a:off x="9439933" y="6528644"/>
            <a:ext cx="475397" cy="331629"/>
          </a:xfrm>
        </p:spPr>
        <p:txBody>
          <a:bodyPr/>
          <a:lstStyle/>
          <a:p>
            <a:fld id="{469478AE-E41C-4998-8501-3E5F968BCBEE}" type="slidenum">
              <a:rPr lang="it-IT" smtClean="0"/>
              <a:pPr/>
              <a:t>85</a:t>
            </a:fld>
            <a:endParaRPr lang="it-IT"/>
          </a:p>
        </p:txBody>
      </p:sp>
      <p:pic>
        <p:nvPicPr>
          <p:cNvPr id="7" name="Picture 6"/>
          <p:cNvPicPr>
            <a:picLocks noChangeAspect="1"/>
          </p:cNvPicPr>
          <p:nvPr/>
        </p:nvPicPr>
        <p:blipFill>
          <a:blip r:embed="rId4"/>
          <a:stretch>
            <a:fillRect/>
          </a:stretch>
        </p:blipFill>
        <p:spPr>
          <a:xfrm>
            <a:off x="365351" y="1279284"/>
            <a:ext cx="5256000" cy="4609391"/>
          </a:xfrm>
          <a:prstGeom prst="rect">
            <a:avLst/>
          </a:prstGeom>
        </p:spPr>
      </p:pic>
      <p:sp>
        <p:nvSpPr>
          <p:cNvPr id="8" name="TextBox 9"/>
          <p:cNvSpPr txBox="1">
            <a:spLocks noChangeArrowheads="1"/>
          </p:cNvSpPr>
          <p:nvPr/>
        </p:nvSpPr>
        <p:spPr bwMode="auto">
          <a:xfrm>
            <a:off x="376238" y="6477000"/>
            <a:ext cx="5056187"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t>© 2017 Deloitte Financial Advisory | </a:t>
            </a:r>
            <a:r>
              <a:rPr lang="en-GB" altLang="en-US" sz="700" dirty="0" err="1"/>
              <a:t>Strettamente</a:t>
            </a:r>
            <a:r>
              <a:rPr lang="en-GB" altLang="en-US" sz="700" dirty="0"/>
              <a:t> </a:t>
            </a:r>
            <a:r>
              <a:rPr lang="en-GB" altLang="en-US" sz="700" dirty="0" err="1"/>
              <a:t>Privato</a:t>
            </a:r>
            <a:r>
              <a:rPr lang="en-GB" altLang="en-US" sz="700" dirty="0"/>
              <a:t> e </a:t>
            </a:r>
            <a:r>
              <a:rPr lang="en-GB" altLang="en-US" sz="700" dirty="0" err="1"/>
              <a:t>Confidenziale</a:t>
            </a:r>
            <a:r>
              <a:rPr lang="en-GB" altLang="en-US" sz="700" dirty="0"/>
              <a:t> | Casino de la </a:t>
            </a:r>
            <a:r>
              <a:rPr lang="en-GB" altLang="en-US" sz="700" dirty="0" err="1"/>
              <a:t>Vallée</a:t>
            </a:r>
            <a:endParaRPr lang="en-GB" altLang="en-US" sz="700" dirty="0"/>
          </a:p>
        </p:txBody>
      </p:sp>
      <p:sp>
        <p:nvSpPr>
          <p:cNvPr id="10" name="TextBox 9"/>
          <p:cNvSpPr txBox="1"/>
          <p:nvPr/>
        </p:nvSpPr>
        <p:spPr>
          <a:xfrm>
            <a:off x="373221" y="6656748"/>
            <a:ext cx="4823807" cy="123111"/>
          </a:xfrm>
          <a:prstGeom prst="rect">
            <a:avLst/>
          </a:prstGeom>
          <a:noFill/>
        </p:spPr>
        <p:txBody>
          <a:bodyPr wrap="square" lIns="0" tIns="0" rIns="0" bIns="0" rtlCol="0">
            <a:spAutoFit/>
          </a:bodyPr>
          <a:lstStyle/>
          <a:p>
            <a:pPr>
              <a:spcBef>
                <a:spcPts val="600"/>
              </a:spcBef>
              <a:buSzPct val="100000"/>
            </a:pPr>
            <a:r>
              <a:rPr lang="it-IT" sz="800" dirty="0">
                <a:solidFill>
                  <a:schemeClr val="tx1">
                    <a:lumMod val="65000"/>
                    <a:lumOff val="35000"/>
                  </a:schemeClr>
                </a:solidFill>
                <a:latin typeface="Arial" panose="020B0604020202020204" pitchFamily="34" charset="0"/>
              </a:rPr>
              <a:t>Fonte: Management della Società</a:t>
            </a:r>
            <a:endParaRPr lang="en-US" sz="800" dirty="0">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450984966"/>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type="subTitle" idx="1"/>
          </p:nvPr>
        </p:nvSpPr>
        <p:spPr>
          <a:xfrm>
            <a:off x="5122984" y="1282890"/>
            <a:ext cx="4466493" cy="1031051"/>
          </a:xfrm>
          <a:noFill/>
          <a:ln>
            <a:noFill/>
          </a:ln>
        </p:spPr>
        <p:style>
          <a:lnRef idx="0">
            <a:scrgbClr r="0" g="0" b="0"/>
          </a:lnRef>
          <a:fillRef idx="0">
            <a:scrgbClr r="0" g="0" b="0"/>
          </a:fillRef>
          <a:effectRef idx="0">
            <a:scrgbClr r="0" g="0" b="0"/>
          </a:effectRef>
          <a:fontRef idx="minor">
            <a:schemeClr val="accent1"/>
          </a:fontRef>
        </p:style>
        <p:txBody>
          <a:bodyPr>
            <a:spAutoFit/>
          </a:bodyPr>
          <a:lstStyle/>
          <a:p>
            <a:pPr algn="l"/>
            <a:r>
              <a:rPr lang="it-IT" sz="4000" b="1" dirty="0">
                <a:solidFill>
                  <a:srgbClr val="002060"/>
                </a:solidFill>
                <a:effectLst>
                  <a:outerShdw blurRad="50800" dist="38100" algn="l" rotWithShape="0">
                    <a:prstClr val="black">
                      <a:alpha val="40000"/>
                    </a:prstClr>
                  </a:outerShdw>
                </a:effectLst>
                <a:latin typeface="Arial" panose="020B0604020202020204" pitchFamily="34" charset="0"/>
                <a:cs typeface="Arial" panose="020B0604020202020204" pitchFamily="34" charset="0"/>
              </a:rPr>
              <a:t>CAPITOLO 8</a:t>
            </a:r>
          </a:p>
          <a:p>
            <a:pPr algn="l">
              <a:lnSpc>
                <a:spcPct val="100000"/>
              </a:lnSpc>
              <a:spcBef>
                <a:spcPts val="600"/>
              </a:spcBef>
            </a:pPr>
            <a:r>
              <a:rPr lang="it-IT" sz="2000" dirty="0">
                <a:solidFill>
                  <a:srgbClr val="002060"/>
                </a:solidFill>
                <a:latin typeface="Arial" panose="020B0604020202020204" pitchFamily="34" charset="0"/>
                <a:ea typeface="Arial Unicode MS" panose="020B0604020202020204" pitchFamily="34" charset="-128"/>
                <a:cs typeface="Arial" panose="020B0604020202020204" pitchFamily="34" charset="0"/>
              </a:rPr>
              <a:t>Conclusioni</a:t>
            </a:r>
          </a:p>
        </p:txBody>
      </p:sp>
      <p:pic>
        <p:nvPicPr>
          <p:cNvPr id="4" name="Immagine 3"/>
          <p:cNvPicPr>
            <a:picLocks noChangeAspect="1"/>
          </p:cNvPicPr>
          <p:nvPr/>
        </p:nvPicPr>
        <p:blipFill>
          <a:blip r:embed="rId3"/>
          <a:stretch>
            <a:fillRect/>
          </a:stretch>
        </p:blipFill>
        <p:spPr>
          <a:xfrm>
            <a:off x="321510" y="1282889"/>
            <a:ext cx="4643169" cy="2501665"/>
          </a:xfrm>
          <a:prstGeom prst="rect">
            <a:avLst/>
          </a:prstGeom>
        </p:spPr>
      </p:pic>
    </p:spTree>
    <p:extLst>
      <p:ext uri="{BB962C8B-B14F-4D97-AF65-F5344CB8AC3E}">
        <p14:creationId xmlns:p14="http://schemas.microsoft.com/office/powerpoint/2010/main" val="5623709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p:txBody>
          <a:bodyPr/>
          <a:lstStyle/>
          <a:p>
            <a:fld id="{469478AE-E41C-4998-8501-3E5F968BCBEE}" type="slidenum">
              <a:rPr lang="it-IT" smtClean="0"/>
              <a:pPr/>
              <a:t>87</a:t>
            </a:fld>
            <a:endParaRPr lang="it-IT"/>
          </a:p>
        </p:txBody>
      </p:sp>
      <p:sp>
        <p:nvSpPr>
          <p:cNvPr id="7" name="Segnaposto contenuto 6"/>
          <p:cNvSpPr>
            <a:spLocks noGrp="1"/>
          </p:cNvSpPr>
          <p:nvPr>
            <p:ph idx="1"/>
          </p:nvPr>
        </p:nvSpPr>
        <p:spPr>
          <a:xfrm>
            <a:off x="257035" y="1282890"/>
            <a:ext cx="9391932" cy="2580194"/>
          </a:xfrm>
          <a:prstGeom prst="rect">
            <a:avLst/>
          </a:prstGeom>
        </p:spPr>
        <p:txBody>
          <a:bodyPr wrap="square">
            <a:spAutoFit/>
          </a:bodyPr>
          <a:lstStyle/>
          <a:p>
            <a:pPr marL="0" indent="0" algn="just" defTabSz="914400">
              <a:lnSpc>
                <a:spcPts val="2200"/>
              </a:lnSpc>
              <a:spcBef>
                <a:spcPts val="600"/>
              </a:spcBef>
              <a:buNone/>
            </a:pPr>
            <a:r>
              <a:rPr lang="it-IT" sz="1400" dirty="0">
                <a:latin typeface="Arial" panose="020B0604020202020204" pitchFamily="34" charset="0"/>
                <a:ea typeface="Arial Unicode MS" panose="020B0604020202020204" pitchFamily="34" charset="-128"/>
                <a:cs typeface="Arial" panose="020B0604020202020204" pitchFamily="34" charset="0"/>
              </a:rPr>
              <a:t>Ai sensi di quanto previsto all’art. 4 della legge regionale 10 febbraio 2017, n. 2 alla Regione è richiesto di sostenere finanziariamente il Casino de la </a:t>
            </a:r>
            <a:r>
              <a:rPr lang="it-IT" sz="1400" dirty="0" err="1">
                <a:latin typeface="Arial" panose="020B0604020202020204" pitchFamily="34" charset="0"/>
                <a:ea typeface="Arial Unicode MS" panose="020B0604020202020204" pitchFamily="34" charset="-128"/>
                <a:cs typeface="Arial" panose="020B0604020202020204" pitchFamily="34" charset="0"/>
              </a:rPr>
              <a:t>Vallée</a:t>
            </a:r>
            <a:r>
              <a:rPr lang="it-IT" sz="1400" dirty="0">
                <a:latin typeface="Arial" panose="020B0604020202020204" pitchFamily="34" charset="0"/>
                <a:ea typeface="Arial Unicode MS" panose="020B0604020202020204" pitchFamily="34" charset="-128"/>
                <a:cs typeface="Arial" panose="020B0604020202020204" pitchFamily="34" charset="0"/>
              </a:rPr>
              <a:t> S.p.A., con un aumento di capitale sociale, per totali euro 20.000.000 come segue:</a:t>
            </a:r>
          </a:p>
          <a:p>
            <a:pPr marL="285750" indent="-285750" algn="just" defTabSz="914400">
              <a:lnSpc>
                <a:spcPts val="2200"/>
              </a:lnSpc>
              <a:spcBef>
                <a:spcPts val="600"/>
              </a:spcBef>
              <a:buFont typeface="Arial" pitchFamily="34" charset="0"/>
              <a:buChar char="•"/>
            </a:pPr>
            <a:r>
              <a:rPr lang="it-IT" sz="1400" dirty="0">
                <a:latin typeface="Arial" panose="020B0604020202020204" pitchFamily="34" charset="0"/>
                <a:ea typeface="Arial Unicode MS" panose="020B0604020202020204" pitchFamily="34" charset="-128"/>
                <a:cs typeface="Arial" panose="020B0604020202020204" pitchFamily="34" charset="0"/>
              </a:rPr>
              <a:t>Euro 8.000.000 entro il corrente mese maggio 2017,</a:t>
            </a:r>
          </a:p>
          <a:p>
            <a:pPr marL="285750" indent="-285750" algn="just" defTabSz="914400">
              <a:lnSpc>
                <a:spcPts val="2200"/>
              </a:lnSpc>
              <a:spcBef>
                <a:spcPts val="600"/>
              </a:spcBef>
              <a:buFont typeface="Arial" pitchFamily="34" charset="0"/>
              <a:buChar char="•"/>
            </a:pPr>
            <a:r>
              <a:rPr lang="it-IT" sz="1400" dirty="0">
                <a:latin typeface="Arial" panose="020B0604020202020204" pitchFamily="34" charset="0"/>
                <a:ea typeface="Arial Unicode MS" panose="020B0604020202020204" pitchFamily="34" charset="-128"/>
                <a:cs typeface="Arial" panose="020B0604020202020204" pitchFamily="34" charset="0"/>
              </a:rPr>
              <a:t>Euro 6.000.000 entro il prossimo mese di settembre 2017 a valle della sottoscrizione degli accordi sindacali precedentemente descritti, </a:t>
            </a:r>
          </a:p>
          <a:p>
            <a:pPr marL="285750" indent="-285750" algn="just" defTabSz="914400">
              <a:lnSpc>
                <a:spcPts val="2200"/>
              </a:lnSpc>
              <a:spcBef>
                <a:spcPts val="600"/>
              </a:spcBef>
              <a:buFont typeface="Arial" pitchFamily="34" charset="0"/>
              <a:buChar char="•"/>
            </a:pPr>
            <a:r>
              <a:rPr lang="it-IT" sz="1400" dirty="0">
                <a:latin typeface="Arial" panose="020B0604020202020204" pitchFamily="34" charset="0"/>
                <a:ea typeface="Arial Unicode MS" panose="020B0604020202020204" pitchFamily="34" charset="-128"/>
                <a:cs typeface="Arial" panose="020B0604020202020204" pitchFamily="34" charset="0"/>
              </a:rPr>
              <a:t>Euro 6.000.000 entro il prossimo mese di luglio 2018 a valle della sottoscrizione degli accordi sindacali precedentemente descritti, </a:t>
            </a:r>
          </a:p>
        </p:txBody>
      </p:sp>
      <p:sp>
        <p:nvSpPr>
          <p:cNvPr id="8" name="Titolo 1"/>
          <p:cNvSpPr>
            <a:spLocks noGrp="1"/>
          </p:cNvSpPr>
          <p:nvPr>
            <p:ph type="title"/>
          </p:nvPr>
        </p:nvSpPr>
        <p:spPr/>
        <p:txBody>
          <a:bodyPr/>
          <a:lstStyle/>
          <a:p>
            <a:r>
              <a:rPr lang="it-IT" dirty="0"/>
              <a:t>8. Richieste alla Regione e conclusioni</a:t>
            </a:r>
          </a:p>
        </p:txBody>
      </p:sp>
      <p:sp>
        <p:nvSpPr>
          <p:cNvPr id="9" name="Sottotitolo 11"/>
          <p:cNvSpPr>
            <a:spLocks noGrp="1"/>
          </p:cNvSpPr>
          <p:nvPr>
            <p:ph type="subTitle" idx="13"/>
          </p:nvPr>
        </p:nvSpPr>
        <p:spPr/>
        <p:txBody>
          <a:bodyPr>
            <a:normAutofit lnSpcReduction="10000"/>
          </a:bodyPr>
          <a:lstStyle/>
          <a:p>
            <a:r>
              <a:rPr lang="it-IT"/>
              <a:t>a) Richieste alla Regione – sostegno finanziario</a:t>
            </a:r>
            <a:endParaRPr lang="it-IT" dirty="0"/>
          </a:p>
        </p:txBody>
      </p:sp>
      <p:sp>
        <p:nvSpPr>
          <p:cNvPr id="10"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3366126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lstStyle/>
          <a:p>
            <a:r>
              <a:rPr lang="it-IT" dirty="0"/>
              <a:t>8. Richieste alla Regione e conclusioni</a:t>
            </a:r>
          </a:p>
        </p:txBody>
      </p:sp>
      <p:sp>
        <p:nvSpPr>
          <p:cNvPr id="7" name="Segnaposto contenuto 2"/>
          <p:cNvSpPr>
            <a:spLocks noGrp="1"/>
          </p:cNvSpPr>
          <p:nvPr>
            <p:ph idx="1"/>
          </p:nvPr>
        </p:nvSpPr>
        <p:spPr>
          <a:xfrm>
            <a:off x="231635" y="1282890"/>
            <a:ext cx="9391932" cy="4551054"/>
          </a:xfrm>
        </p:spPr>
        <p:txBody>
          <a:bodyPr>
            <a:spAutoFit/>
          </a:bodyPr>
          <a:lstStyle/>
          <a:p>
            <a:pPr marL="0" indent="0" algn="just">
              <a:lnSpc>
                <a:spcPts val="2200"/>
              </a:lnSpc>
              <a:buNone/>
            </a:pPr>
            <a:r>
              <a:rPr lang="it-IT" dirty="0"/>
              <a:t>Al fine di implementare il piano di rilancio e sviluppo dell’Area Giochi è altresì richiesto alla Regione di modificare il disciplinare per la gestione della casa da gioco di Saint-Vincent, previsto ai sensi dell'articolo 10 della </a:t>
            </a:r>
            <a:r>
              <a:rPr lang="it-IT" dirty="0" err="1"/>
              <a:t>l.r</a:t>
            </a:r>
            <a:r>
              <a:rPr lang="it-IT" dirty="0"/>
              <a:t>. 30 novembre 2001, n. 36 con riferimento:</a:t>
            </a:r>
          </a:p>
          <a:p>
            <a:pPr algn="just">
              <a:lnSpc>
                <a:spcPts val="2200"/>
              </a:lnSpc>
            </a:pPr>
            <a:r>
              <a:rPr lang="it-IT" dirty="0"/>
              <a:t>all’utilizzo di altre strutture e all’inserimento di nuovi giochi (art. 3),</a:t>
            </a:r>
          </a:p>
          <a:p>
            <a:pPr algn="just">
              <a:lnSpc>
                <a:spcPts val="2200"/>
              </a:lnSpc>
            </a:pPr>
            <a:r>
              <a:rPr lang="it-IT" dirty="0"/>
              <a:t>al «cambio assegni» (art. 5) e successivo richiamo (art. 16),</a:t>
            </a:r>
          </a:p>
          <a:p>
            <a:pPr algn="just">
              <a:lnSpc>
                <a:spcPts val="2200"/>
              </a:lnSpc>
            </a:pPr>
            <a:r>
              <a:rPr lang="it-IT" dirty="0"/>
              <a:t>all’eliminazione del vincolo posto a carico della Casino de la </a:t>
            </a:r>
            <a:r>
              <a:rPr lang="it-IT" dirty="0" err="1"/>
              <a:t>Vallée</a:t>
            </a:r>
            <a:r>
              <a:rPr lang="it-IT" dirty="0"/>
              <a:t> S.p.A. di destinare una percentuale non inferiore al 14% degli introiti di gioco alle manifestazioni e alla promozione (art. 10),</a:t>
            </a:r>
          </a:p>
          <a:p>
            <a:pPr algn="just">
              <a:lnSpc>
                <a:spcPts val="2200"/>
              </a:lnSpc>
            </a:pPr>
            <a:r>
              <a:rPr lang="it-IT" dirty="0"/>
              <a:t>alla disciplina del personale (art. 13) e alle forniture (art. 15) per recepire il richiamo all’art. 5 della legge regionale 14 novembre 2016, n. 20.</a:t>
            </a:r>
          </a:p>
          <a:p>
            <a:pPr marL="0" indent="0" algn="just">
              <a:lnSpc>
                <a:spcPts val="2200"/>
              </a:lnSpc>
              <a:buNone/>
            </a:pPr>
            <a:r>
              <a:rPr lang="it-IT" dirty="0"/>
              <a:t>Con riserva di richiedere alla Giunta Regionale, ai sensi dell’art. 3 del disciplinare e previa informazione della Commissione consiliare competente, l’autorizzazione ai giochi live, ai giochi in un contesto </a:t>
            </a:r>
            <a:r>
              <a:rPr lang="it-IT" dirty="0" err="1"/>
              <a:t>virtualizzato</a:t>
            </a:r>
            <a:r>
              <a:rPr lang="it-IT" dirty="0"/>
              <a:t> ed ai giochi RNG che verranno sviluppati nelle strutture identificate.</a:t>
            </a:r>
          </a:p>
          <a:p>
            <a:pPr algn="just">
              <a:lnSpc>
                <a:spcPts val="2200"/>
              </a:lnSpc>
            </a:pPr>
            <a:endParaRPr lang="it-IT" dirty="0"/>
          </a:p>
          <a:p>
            <a:pPr algn="just">
              <a:lnSpc>
                <a:spcPts val="2200"/>
              </a:lnSpc>
            </a:pPr>
            <a:endParaRPr lang="it-IT" dirty="0"/>
          </a:p>
        </p:txBody>
      </p:sp>
      <p:sp>
        <p:nvSpPr>
          <p:cNvPr id="4" name="Segnaposto numero diapositiva 3"/>
          <p:cNvSpPr>
            <a:spLocks noGrp="1"/>
          </p:cNvSpPr>
          <p:nvPr>
            <p:ph type="sldNum" sz="quarter" idx="12"/>
          </p:nvPr>
        </p:nvSpPr>
        <p:spPr/>
        <p:txBody>
          <a:bodyPr/>
          <a:lstStyle/>
          <a:p>
            <a:fld id="{469478AE-E41C-4998-8501-3E5F968BCBEE}" type="slidenum">
              <a:rPr lang="it-IT" smtClean="0"/>
              <a:pPr/>
              <a:t>88</a:t>
            </a:fld>
            <a:endParaRPr lang="it-IT"/>
          </a:p>
        </p:txBody>
      </p:sp>
      <p:sp>
        <p:nvSpPr>
          <p:cNvPr id="12" name="Sottotitolo 11"/>
          <p:cNvSpPr>
            <a:spLocks noGrp="1"/>
          </p:cNvSpPr>
          <p:nvPr>
            <p:ph type="subTitle" idx="13"/>
          </p:nvPr>
        </p:nvSpPr>
        <p:spPr/>
        <p:txBody>
          <a:bodyPr>
            <a:normAutofit lnSpcReduction="10000"/>
          </a:bodyPr>
          <a:lstStyle/>
          <a:p>
            <a:r>
              <a:rPr lang="it-IT" dirty="0"/>
              <a:t>a) Richieste alla Regione – modifica del disciplinare</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14458118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lstStyle/>
          <a:p>
            <a:r>
              <a:rPr lang="it-IT" dirty="0"/>
              <a:t>8. Richieste alla Regione e conclusioni</a:t>
            </a:r>
          </a:p>
        </p:txBody>
      </p:sp>
      <p:sp>
        <p:nvSpPr>
          <p:cNvPr id="7" name="Segnaposto contenuto 2"/>
          <p:cNvSpPr>
            <a:spLocks noGrp="1"/>
          </p:cNvSpPr>
          <p:nvPr>
            <p:ph idx="1"/>
          </p:nvPr>
        </p:nvSpPr>
        <p:spPr>
          <a:xfrm>
            <a:off x="330200" y="1193800"/>
            <a:ext cx="9394967" cy="2576154"/>
          </a:xfrm>
        </p:spPr>
        <p:txBody>
          <a:bodyPr wrap="square">
            <a:spAutoFit/>
          </a:bodyPr>
          <a:lstStyle/>
          <a:p>
            <a:pPr marL="0" indent="0" algn="just">
              <a:lnSpc>
                <a:spcPts val="2200"/>
              </a:lnSpc>
              <a:spcBef>
                <a:spcPts val="1000"/>
              </a:spcBef>
              <a:buNone/>
            </a:pPr>
            <a:r>
              <a:rPr lang="it-IT" dirty="0"/>
              <a:t>In conclusione, l’operazione proposta consente di reperire i corretti equilibri economici e finanziari con una serie di manovre il cui impatto è stato prudenzialmente misurato e che, se correttamente eseguite, potrebbero anche dare origine a risultati migliori di quelli previsti. In particolar modo: </a:t>
            </a:r>
          </a:p>
          <a:p>
            <a:pPr algn="just">
              <a:lnSpc>
                <a:spcPts val="2200"/>
              </a:lnSpc>
              <a:spcBef>
                <a:spcPts val="1000"/>
              </a:spcBef>
            </a:pPr>
            <a:r>
              <a:rPr lang="it-IT" dirty="0"/>
              <a:t>Incremento dei ricavi derivanti dai nuovi giochi è stato bloccato plafonato ad Euro 3.000.000 pur non potendo escludersi il raggiungimento di Euro 8.000.000 nell’ultimo esercizio monitorato dal piano;</a:t>
            </a:r>
          </a:p>
          <a:p>
            <a:pPr algn="just">
              <a:lnSpc>
                <a:spcPts val="2200"/>
              </a:lnSpc>
              <a:spcBef>
                <a:spcPts val="1000"/>
              </a:spcBef>
            </a:pPr>
            <a:r>
              <a:rPr lang="it-IT" dirty="0"/>
              <a:t>Il Patrimonio Netto, tenuto conto dell’aumento di capitale richiesto alla Regione e degli utili generati e non distribuiti, unitamente alle passività a medio e lungo termine, raggiungerà nel periodo di piano un valore atto a fornire adeguata copertura delle immobilizzazioni fisse;</a:t>
            </a: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89</a:t>
            </a:fld>
            <a:endParaRPr lang="it-IT"/>
          </a:p>
        </p:txBody>
      </p:sp>
      <p:sp>
        <p:nvSpPr>
          <p:cNvPr id="12" name="Sottotitolo 11"/>
          <p:cNvSpPr>
            <a:spLocks noGrp="1"/>
          </p:cNvSpPr>
          <p:nvPr>
            <p:ph type="subTitle" idx="13"/>
          </p:nvPr>
        </p:nvSpPr>
        <p:spPr/>
        <p:txBody>
          <a:bodyPr>
            <a:normAutofit lnSpcReduction="10000"/>
          </a:bodyPr>
          <a:lstStyle/>
          <a:p>
            <a:r>
              <a:rPr lang="it-IT" dirty="0"/>
              <a:t>b) Conclusioni</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37849025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lstStyle/>
          <a:p>
            <a:r>
              <a:rPr lang="it-IT" dirty="0"/>
              <a:t>8. Richieste alla Regione e conclusioni</a:t>
            </a:r>
          </a:p>
        </p:txBody>
      </p:sp>
      <p:sp>
        <p:nvSpPr>
          <p:cNvPr id="7" name="Segnaposto contenuto 2"/>
          <p:cNvSpPr>
            <a:spLocks noGrp="1"/>
          </p:cNvSpPr>
          <p:nvPr>
            <p:ph idx="1"/>
          </p:nvPr>
        </p:nvSpPr>
        <p:spPr>
          <a:xfrm>
            <a:off x="342900" y="1219200"/>
            <a:ext cx="9394967" cy="4320222"/>
          </a:xfrm>
        </p:spPr>
        <p:txBody>
          <a:bodyPr wrap="square">
            <a:spAutoFit/>
          </a:bodyPr>
          <a:lstStyle/>
          <a:p>
            <a:pPr algn="just">
              <a:lnSpc>
                <a:spcPts val="2200"/>
              </a:lnSpc>
            </a:pPr>
            <a:r>
              <a:rPr lang="it-IT" dirty="0"/>
              <a:t>Il livello massimo che l’indebitamento bancario raggiungerà nel periodo di piano (pari a circa Euro 33.000.000) risulta congruo sia rispetto ai mezzi propri (pari ad oltre 50.000.000) sia rispetto ai fatturati che partiranno da un valore di Euro 63.000.000 nel 2017 per arrivare a 74.000.000 nel 2021;</a:t>
            </a:r>
          </a:p>
          <a:p>
            <a:pPr algn="just">
              <a:lnSpc>
                <a:spcPts val="2200"/>
              </a:lnSpc>
            </a:pPr>
            <a:r>
              <a:rPr lang="it-IT" dirty="0"/>
              <a:t>Il livello previsto degli oneri finanziari non raggiungerà mai l’incidenza del 3% sul fatturato, rispettando così i più rigidi criteri di sostenibilità finanziaria;</a:t>
            </a:r>
          </a:p>
          <a:p>
            <a:pPr algn="just">
              <a:lnSpc>
                <a:spcPts val="2200"/>
              </a:lnSpc>
            </a:pPr>
            <a:r>
              <a:rPr lang="it-IT" dirty="0"/>
              <a:t>La Società sin dal primo esercizio potrà raggiungere un Margine Operativo Lordo positivo, che nell’ultimo esercizio del periodo di piano potrà raggiungere un valore superiore ad Euro 14.000.000; sin dall’esercizio 2019 la Società potrà conseguire risultati netti d’esercizio positivi;</a:t>
            </a:r>
          </a:p>
          <a:p>
            <a:pPr algn="just">
              <a:lnSpc>
                <a:spcPts val="2200"/>
              </a:lnSpc>
            </a:pPr>
            <a:r>
              <a:rPr lang="it-IT" dirty="0"/>
              <a:t>Il valore degli investimenti immobiliari già effettuati, inevitabilmente collegati alla redditività dell’attività svolta nel complesso industriale, troveranno così piena realizzazione e sua stabilità nel corso del tempo.</a:t>
            </a:r>
          </a:p>
          <a:p>
            <a:pPr marL="0" indent="0" algn="just">
              <a:lnSpc>
                <a:spcPts val="2200"/>
              </a:lnSpc>
              <a:buNone/>
            </a:pPr>
            <a:r>
              <a:rPr lang="it-IT" dirty="0"/>
              <a:t>Per l’insieme di questi motivi, l’assetto societario scaturente dal presente piano, oltre a permettere il pieno raggiungimento degli obiettivi posti dalla LR n. 2/17, permetterà alla Società di avere razionali finanziari, patrimoniali ed economici atti ad attirare investimenti di terzi, eventualmente anche mediante l’affidamento a terzi della gestione del proprio complesso aziendale</a:t>
            </a:r>
            <a:r>
              <a:rPr lang="it-IT" dirty="0">
                <a:solidFill>
                  <a:srgbClr val="FF0000"/>
                </a:solidFill>
              </a:rPr>
              <a:t>.</a:t>
            </a:r>
          </a:p>
        </p:txBody>
      </p:sp>
      <p:sp>
        <p:nvSpPr>
          <p:cNvPr id="4" name="Segnaposto numero diapositiva 3"/>
          <p:cNvSpPr>
            <a:spLocks noGrp="1"/>
          </p:cNvSpPr>
          <p:nvPr>
            <p:ph type="sldNum" sz="quarter" idx="12"/>
          </p:nvPr>
        </p:nvSpPr>
        <p:spPr/>
        <p:txBody>
          <a:bodyPr/>
          <a:lstStyle/>
          <a:p>
            <a:fld id="{469478AE-E41C-4998-8501-3E5F968BCBEE}" type="slidenum">
              <a:rPr lang="it-IT" smtClean="0"/>
              <a:pPr/>
              <a:t>90</a:t>
            </a:fld>
            <a:endParaRPr lang="it-IT"/>
          </a:p>
        </p:txBody>
      </p:sp>
      <p:sp>
        <p:nvSpPr>
          <p:cNvPr id="12" name="Sottotitolo 11"/>
          <p:cNvSpPr>
            <a:spLocks noGrp="1"/>
          </p:cNvSpPr>
          <p:nvPr>
            <p:ph type="subTitle" idx="13"/>
          </p:nvPr>
        </p:nvSpPr>
        <p:spPr/>
        <p:txBody>
          <a:bodyPr>
            <a:normAutofit lnSpcReduction="10000"/>
          </a:bodyPr>
          <a:lstStyle/>
          <a:p>
            <a:r>
              <a:rPr lang="it-IT" dirty="0"/>
              <a:t>b) Conclusioni (segue)</a:t>
            </a:r>
          </a:p>
        </p:txBody>
      </p:sp>
      <p:sp>
        <p:nvSpPr>
          <p:cNvPr id="8" name="TextBox 9"/>
          <p:cNvSpPr txBox="1">
            <a:spLocks noChangeArrowheads="1"/>
          </p:cNvSpPr>
          <p:nvPr/>
        </p:nvSpPr>
        <p:spPr bwMode="auto">
          <a:xfrm>
            <a:off x="376238" y="6477000"/>
            <a:ext cx="505618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defRPr/>
            </a:pPr>
            <a:r>
              <a:rPr lang="en-GB" altLang="en-US" sz="700" dirty="0">
                <a:latin typeface="Arial" panose="020B0604020202020204" pitchFamily="34" charset="0"/>
                <a:cs typeface="Arial" panose="020B0604020202020204" pitchFamily="34" charset="0"/>
              </a:rPr>
              <a:t>2017 DDP Partners – Galleria Passerella 1, Milano</a:t>
            </a:r>
          </a:p>
        </p:txBody>
      </p:sp>
    </p:spTree>
    <p:extLst>
      <p:ext uri="{BB962C8B-B14F-4D97-AF65-F5344CB8AC3E}">
        <p14:creationId xmlns:p14="http://schemas.microsoft.com/office/powerpoint/2010/main" val="23179095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394"/>
            <a:ext cx="9906000" cy="3467100"/>
          </a:xfrm>
          <a:prstGeom prst="rect">
            <a:avLst/>
          </a:prstGeom>
        </p:spPr>
      </p:pic>
    </p:spTree>
    <p:extLst>
      <p:ext uri="{BB962C8B-B14F-4D97-AF65-F5344CB8AC3E}">
        <p14:creationId xmlns:p14="http://schemas.microsoft.com/office/powerpoint/2010/main" val="41612531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sfwe1ctgSveVlb.bfLaea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AgtTXSVdRVuA.vik_Ka67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sfwe1ctgSveVlb.bfLaea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fk4KZY3STuGS9HoiINv8d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N_WK7JiIR5.1PQ.yXEgHU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rfFgF3HTSaqrs5M_7gpkA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bNUdTX.OQWuPlFSLbQmf5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uay8QbN0TGGJ29YRrZ_cX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xARLcj3zRLOkqiLXZanC4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pIOew_ysS1uy8Lf.V8pD6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0F0du2EXSROxrXbr4Axg_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I7oHQFquTxWGSGA7wALHy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c1v71BOrToaxZsA7_QQBr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_km5tDpeQY.o_IQpzqjoe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IjgOmTJiSMyCvn7OKfk_j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e7pVTwpVR_OefLflxjH7I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ULGyrA8VTjGAcU0gXjlXa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RLDxauLKSeei_PDRA7N.B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ibjUs1iuTGOhfNWTxnLMD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vYWAs5YeSDG0TAX3jVD9J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jTyotchGS6achjgV96Km1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JUrMTu74Td6TTXm4ZB2uI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U6c_RxYPTVi5F8QQ2tdfa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_NbFDaA6SSeVjhXFMgF3I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Un_DoqMUThmrZOXUsmI66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dYl.Wp3kR4SK1jgrGexzz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mYUss1_VTnaK0aJrIr458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sfwe1ctgSveVlb.bfLaea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bFXiK05RqenLE282UX_h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pN7GPNRXS2meHJ2t4E42L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yewN_lMjSdaGG61ZKS4lu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Y5C5y1fzRWClQ0_R8c9mq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lu.DujYuQ4WXXspYsLC8Z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F0UdlPm8Q.q0zrjfpcDjO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4w2dQCk3RsOYZJAohMzpt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NA9mRmwYQfuFB0L0Y2Egf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047cLtdtQVSZtCKqhhRL.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t2HhBBmfRH6vV4luGFG8Q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JqLCkQQgSpCxzlu.9PRyD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ng8GgwicRXy.cE.9043S6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4vaVDByYTkK35zq.9o5lN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R.HNnmyKQ46XVHHR_xorE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Nor4MTz8SLWf5WDvq0CGQ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OvlgBpGNQyyyq.OooC7Xc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VDFF_DRzTMqBTD_gP076e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8Eme6bHLQVSgqjtDp7vi2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Yvt9TZayRuKWZwZ2rPhMA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OHx788pQL.nw0q0KmryN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sfwe1ctgSveVlb.bfLaea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yzObfBYJROmdBkhiHXjW7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sfwe1ctgSveVlb.bfLaea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qZYkZ07FSYGjkEt5z.HGb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2YiNVGaMR72p57yttzK67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dlnH02pSSCqjVNud_U0aJ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apbL7grKSTetc9DpBssRF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AubPp8HiQIqY41SbLrZXV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AqgPlYtkQBmp5IxyzJ56w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14a.0r8HSZCm_bqFw4aIY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mdRffHP8T3CojT7LtlBvB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L95l4BMlSS6nm4LptUZ27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QghWWjJDQEChwwZT9Z94W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5PfY9JkuTjGeU3EINBkHu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QA5j3xxQVKKaptmAUDVb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g2Rgt4X5RlOGVY65LuuqW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ldOi3qH2QpK.K7MTaDQzd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lcJpCMEsRF.S85fk4hU1X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sSfguhWgTHeSfiQd13Mge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jA6mvEzGRROm566utjiix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0CeNuzo7TvuV0ZvKN0.tp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A9vtOQC1R3aHhA.pdJdqq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AFXRj_v2Tc2WnsnD10OnV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ewpJioD6RUOAEHMS61bBL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fIHU5lppQd.SC82uFQz14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5_SN1a_gQFCN204YX_Ysl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8k8tJ7WGRZmvTfY4cfF9L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PkvXV1z3Sa2ArJm5teknS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JYTP5sa3SC2YkgwT41RKYg"/>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UKZC_l30TSyRs4I3CPc80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FC.YmszLSF6614.Q9vJA.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V03DRtgYT.63o22s2O2In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WhTGaER.RRWGuASFUdSoV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fyJAMh6tTKSTdtnJSThJH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4x1SbdSoQfmSKvgw3QYdP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JQphD7RVRC6MV7owphHR4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ZPh2gRR5TSWjjg0r5bOhg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poTQVFXwR0Whgjw4yDBcy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2O4QlWI3SCKKyeDSrZQ6n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PMP0X6lmTUa2yDYSdBKmM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J2dfkTfcSQm7WHR1XJvtI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dDTZa2ISSU6SM17dROmlD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j9MQCVKHQZCGblVpAypaj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fLA.MM47T7i8aYwftNH91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1TiRCAhwS0KonvTO7ctsL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91ROXIp1ThuzB_eAvtT7p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bmlnF3bDRRmexZVhFn4XU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lpnQPYDJThmd0QVZV4WWM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5_SN1a_gQFCN204YX_Ysl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2zeaOC8qTBqnKPaZNfsorw"/>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ZtAOp4kQ1iZKshH_NJNH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T1zTLxkwQAC5JkFEWwQiq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AacNx9R3T2SFdY_cltUui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xDo8gd0pQZKvcOPlg54m2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FvVYkKR1RSyn60IVGkoo8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UnAa00pTRw6eqtMo4E40P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US3y0iPfQJ2TNg0Uy.S4S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dIvJL1a4QbmTLPmc1oLe2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lFC0WOV8Q9CLdM.baixdN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U6q6nJ0gSsGoiatwM43sRg"/>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pOS2f.N0Q4yAMmy5jHpA1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KKTOc7DMRuiC63B8k7rOn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I.3M5k26T...USjI2G5Ov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5_SN1a_gQFCN204YX_Yslg"/>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5mUtVP5nSPmmLs0fzuF.M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kejaAmy4S6GV.yBQgUEk5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bvduvqeCRaqsVQIBvoWHu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35t9i1EeQH.c5vhdR2Me5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idxsD9OtSkODAzIubLDJK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xzMahsCwSuCqdQRY.7Wc6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6Maj5CpARR.xY80UsBTtL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PDmM5FCITaK.qy12MjAxI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jYI_SrYcSPKExvHeS7R5G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apOiHvMATqmWKzOThUKBt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KMx2kX9xR9qb.KMNHAakj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iDTmlQCfS2muPH20ox7Uq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fRaxWv40T1aicWIkbWIYo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uHZYuyq5RKm8BpYMR4K_L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5rm.VyH7TvuW0Q5Uqd2X.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aJiixPbiTgK4LReEh6HxPw"/>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a6Q0pqjDSf.Nx4mFYy695A"/>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xpnVU3_oTnSIaFuWh7Mpy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s14X41RjQbOSOLl5Py7nK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wP78xbE4SYOvHnHhRrIqt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FVnrLwJ2Qheh9dwUOYeS0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jrq9OKCtQAacxGVHFtY11g"/>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cpPF8kZxQGG6.ffQlLHCgw"/>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qSb_vlvaR9uMiABqGGLz8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RBZIzzrpTkix._89GzMq6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0R7s4UsfTZmiUQpVeKaKJQ"/>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5_SN1a_gQFCN204YX_Yslg"/>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UZylqK7pSmWHc6sJmnqcE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gnOpbozISHmjns8w7HmdS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nYCLU20_SyWLELLBI.vr1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84C5yro1QGufmPfmdmR41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naAcMd5vRvKMZcGLs6krow"/>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xTTHn8fxQt2xxz0jtu_I7g"/>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ewwOeR4Qw.C6xiQzBN_d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kE77cB6xQUCWfkRkhKE.H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S4IjUb44ST6cm0.3oWTs.g"/>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Xz4mjgurQ.SVtC9Qm9Br.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0yRnEyg7SdecvNVZhTqRjg"/>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xv22a17gRE6lZxuAT1PeD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aBDDuCuSAGTr3sG8iPkk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croqbtGLSBqXJpak9ozhH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oCJ0xHtZTiKXfAr91jw4K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3.db6X42TvKrUotcIfHIGg"/>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TTiZvJbuTD2emvVjBxXjYw"/>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jtPFxUgOS7O7XpavGSETCg"/>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8d1oQpKeQkWB6eZlOieFKA"/>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rzmd1tgZSFW0t7BFlVurXg"/>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4L5KN_._Svyit2TeAlZPGA"/>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kuTW0OwoTHiWdT3MRlo4B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iTUp2AaUSa2n2LXMI5WZW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qn73bzd5ReKT5zeYdcdFjw"/>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WwjGkEsoQNKCzDLqz.wZ6w"/>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UnU9pgQQE.XXzmsp6falA"/>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GKuU78b6SZqeoRuo0ygN_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LoH8kzHPSFirzVmx.SdyqA"/>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Uu5ob7K8Q_OxsdBUY89oP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7kNnanaETTi._kw3xPN11A"/>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Wykn3.BUQSOAjkjpzEz4JQ"/>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J_Mq9kMASUGp0SESskzK9w"/>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5_SN1a_gQFCN204YX_Yslg"/>
</p:tagLst>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TotalTime>
  <Words>16482</Words>
  <Application>Microsoft Office PowerPoint</Application>
  <PresentationFormat>A4 (21x29,7 cm)</PresentationFormat>
  <Paragraphs>1052</Paragraphs>
  <Slides>91</Slides>
  <Notes>90</Notes>
  <HiddenSlides>0</HiddenSlides>
  <MMClips>0</MMClips>
  <ScaleCrop>false</ScaleCrop>
  <HeadingPairs>
    <vt:vector size="6" baseType="variant">
      <vt:variant>
        <vt:lpstr>Tema</vt:lpstr>
      </vt:variant>
      <vt:variant>
        <vt:i4>1</vt:i4>
      </vt:variant>
      <vt:variant>
        <vt:lpstr>Server OLE incorporati</vt:lpstr>
      </vt:variant>
      <vt:variant>
        <vt:i4>2</vt:i4>
      </vt:variant>
      <vt:variant>
        <vt:lpstr>Titoli diapositive</vt:lpstr>
      </vt:variant>
      <vt:variant>
        <vt:i4>91</vt:i4>
      </vt:variant>
    </vt:vector>
  </HeadingPairs>
  <TitlesOfParts>
    <vt:vector size="94" baseType="lpstr">
      <vt:lpstr>Tema di Office</vt:lpstr>
      <vt:lpstr>think-cell Slide</vt:lpstr>
      <vt:lpstr>Chart</vt:lpstr>
      <vt:lpstr>Piano di Ristrutturazione Aziendale  del Casinò de la Vallée ai sensi della LR n. 2 del 10 febbraio 2017</vt:lpstr>
      <vt:lpstr>Indice</vt:lpstr>
      <vt:lpstr>Presentazione standard di PowerPoint</vt:lpstr>
      <vt:lpstr>1. Disclaimer</vt:lpstr>
      <vt:lpstr>Presentazione standard di PowerPoint</vt:lpstr>
      <vt:lpstr>2. Executive Summary</vt:lpstr>
      <vt:lpstr>2. Executive Summary</vt:lpstr>
      <vt:lpstr>2. Executive Summary</vt:lpstr>
      <vt:lpstr>2. Executive Summary</vt:lpstr>
      <vt:lpstr>2. Executive Summary</vt:lpstr>
      <vt:lpstr>2. Executive Summary</vt:lpstr>
      <vt:lpstr>2. Executive Summary</vt:lpstr>
      <vt:lpstr>2. Executive Summary</vt:lpstr>
      <vt:lpstr>2. Executive Summary</vt:lpstr>
      <vt:lpstr>2. Executive Summary</vt:lpstr>
      <vt:lpstr>2. Executive Summary</vt:lpstr>
      <vt:lpstr>Presentazione standard di PowerPoint</vt:lpstr>
      <vt:lpstr>3. La Società, il modello di business e motivi della crisi</vt:lpstr>
      <vt:lpstr>3. La Società, il modello di business e motivi della crisi</vt:lpstr>
      <vt:lpstr>3. La Società, il modello di business e motivi della crisi</vt:lpstr>
      <vt:lpstr>3. La Società, il modello di business e motivi della crisi</vt:lpstr>
      <vt:lpstr>3. La Società, il modello di business e motivi della crisi</vt:lpstr>
      <vt:lpstr>3. La Società, il modello di business e motivi della crisi</vt:lpstr>
      <vt:lpstr>3. La Società, il modello di business e motivi della crisi</vt:lpstr>
      <vt:lpstr>Presentazione standard di PowerPoint</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4. Analisi del bilancio al 31 dicembre 2016</vt:lpstr>
      <vt:lpstr>Presentazione standard di PowerPoint</vt:lpstr>
      <vt:lpstr>5. Il mercato di riferimento</vt:lpstr>
      <vt:lpstr>5. Il mercato di riferimento</vt:lpstr>
      <vt:lpstr>5. Il mercato di riferimento</vt:lpstr>
      <vt:lpstr>5. Il mercato di riferimento</vt:lpstr>
      <vt:lpstr>Presentazione standard di PowerPoint</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6. Linee Guida del Progetto</vt:lpstr>
      <vt:lpstr>Presentazione standard di PowerPoint</vt:lpstr>
      <vt:lpstr>Piano Industriale 2017-2021</vt:lpstr>
      <vt:lpstr>Piano Industriale 2017-2021</vt:lpstr>
      <vt:lpstr>Piano Industriale 2017-2021</vt:lpstr>
      <vt:lpstr>Piano Industriale 2017-2021</vt:lpstr>
      <vt:lpstr>Piano Industriale 2017-2021</vt:lpstr>
      <vt:lpstr>Piano Industriale 2017-2021</vt:lpstr>
      <vt:lpstr>Piano Industriale 2017-2021</vt:lpstr>
      <vt:lpstr>Piano Industriale 2017-2021</vt:lpstr>
      <vt:lpstr>Piano Industriale 2017-2021</vt:lpstr>
      <vt:lpstr>Piano Industriale 2017-2021</vt:lpstr>
      <vt:lpstr>Piano Industriale 2017-2021</vt:lpstr>
      <vt:lpstr>Presentazione standard di PowerPoint</vt:lpstr>
      <vt:lpstr>8. Richieste alla Regione e conclusioni</vt:lpstr>
      <vt:lpstr>8. Richieste alla Regione e conclusioni</vt:lpstr>
      <vt:lpstr>8. Richieste alla Regione e conclusioni</vt:lpstr>
      <vt:lpstr>8. Richieste alla Regione e conclusioni</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Piano di Ristrutturazione Aziendale  del Casinò de la Vallée ai sensi della LR n. 2 del 10 febbraio 2017</dc:title>
  <dc:creator>Massimo De Dominicis</dc:creator>
  <cp:lastModifiedBy>Pietro</cp:lastModifiedBy>
  <cp:revision>53</cp:revision>
  <dcterms:modified xsi:type="dcterms:W3CDTF">2017-05-10T12:44:21Z</dcterms:modified>
</cp:coreProperties>
</file>